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22"/>
  </p:notesMasterIdLst>
  <p:sldIdLst>
    <p:sldId id="256" r:id="rId3"/>
    <p:sldId id="257" r:id="rId4"/>
    <p:sldId id="258" r:id="rId5"/>
    <p:sldId id="264" r:id="rId6"/>
    <p:sldId id="265" r:id="rId7"/>
    <p:sldId id="260" r:id="rId8"/>
    <p:sldId id="312" r:id="rId9"/>
    <p:sldId id="313" r:id="rId10"/>
    <p:sldId id="314" r:id="rId11"/>
    <p:sldId id="315" r:id="rId12"/>
    <p:sldId id="316" r:id="rId13"/>
    <p:sldId id="317" r:id="rId14"/>
    <p:sldId id="318" r:id="rId15"/>
    <p:sldId id="319" r:id="rId16"/>
    <p:sldId id="320" r:id="rId17"/>
    <p:sldId id="321" r:id="rId18"/>
    <p:sldId id="322" r:id="rId19"/>
    <p:sldId id="323" r:id="rId20"/>
    <p:sldId id="311" r:id="rId21"/>
  </p:sldIdLst>
  <p:sldSz cx="9144000" cy="5143500" type="screen16x9"/>
  <p:notesSz cx="6858000" cy="9144000"/>
  <p:embeddedFontLst>
    <p:embeddedFont>
      <p:font typeface="Oswald" panose="00000500000000000000" pitchFamily="2" charset="0"/>
      <p:regular r:id="rId23"/>
      <p:bold r:id="rId24"/>
    </p:embeddedFont>
    <p:embeddedFont>
      <p:font typeface="Proxima Nova" panose="020B0604020202020204" charset="0"/>
      <p:regular r:id="rId25"/>
      <p:bold r:id="rId26"/>
      <p:italic r:id="rId27"/>
      <p:boldItalic r:id="rId28"/>
    </p:embeddedFont>
    <p:embeddedFont>
      <p:font typeface="Proxima Nova Semibold" panose="020B0604020202020204" charset="0"/>
      <p:regular r:id="rId29"/>
      <p:bold r:id="rId30"/>
      <p:boldItalic r:id="rId31"/>
    </p:embeddedFont>
    <p:embeddedFont>
      <p:font typeface="Raleway" pitchFamily="2" charset="0"/>
      <p:regular r:id="rId32"/>
      <p:bold r:id="rId33"/>
      <p:italic r:id="rId34"/>
      <p:boldItalic r:id="rId35"/>
    </p:embeddedFont>
    <p:embeddedFont>
      <p:font typeface="Roboto" panose="02000000000000000000" pitchFamily="2" charset="0"/>
      <p:regular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A7DD719-9621-4D08-82BD-CEEEF91EE175}">
  <a:tblStyle styleId="{4A7DD719-9621-4D08-82BD-CEEEF91EE17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51278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02022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7333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326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51922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7711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19786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56283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26755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91"/>
        <p:cNvGrpSpPr/>
        <p:nvPr/>
      </p:nvGrpSpPr>
      <p:grpSpPr>
        <a:xfrm>
          <a:off x="0" y="0"/>
          <a:ext cx="0" cy="0"/>
          <a:chOff x="0" y="0"/>
          <a:chExt cx="0" cy="0"/>
        </a:xfrm>
      </p:grpSpPr>
      <p:sp>
        <p:nvSpPr>
          <p:cNvPr id="15492" name="Google Shape;15492;g8b8ed53e21_2_12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93" name="Google Shape;15493;g8b8ed53e21_2_12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8c1997cbf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8c1997cbf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1101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46144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03442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887750" y="948175"/>
            <a:ext cx="53685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861875" y="3193650"/>
            <a:ext cx="34203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2">
  <p:cSld name="CUSTOM_4">
    <p:spTree>
      <p:nvGrpSpPr>
        <p:cNvPr id="1" name="Shape 151"/>
        <p:cNvGrpSpPr/>
        <p:nvPr/>
      </p:nvGrpSpPr>
      <p:grpSpPr>
        <a:xfrm>
          <a:off x="0" y="0"/>
          <a:ext cx="0" cy="0"/>
          <a:chOff x="0" y="0"/>
          <a:chExt cx="0" cy="0"/>
        </a:xfrm>
      </p:grpSpPr>
      <p:sp>
        <p:nvSpPr>
          <p:cNvPr id="152" name="Google Shape;152;p2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720000" y="1570025"/>
            <a:ext cx="6387900" cy="1968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4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99"/>
        <p:cNvGrpSpPr/>
        <p:nvPr/>
      </p:nvGrpSpPr>
      <p:grpSpPr>
        <a:xfrm>
          <a:off x="0" y="0"/>
          <a:ext cx="0" cy="0"/>
          <a:chOff x="0" y="0"/>
          <a:chExt cx="0" cy="0"/>
        </a:xfrm>
      </p:grpSpPr>
      <p:sp>
        <p:nvSpPr>
          <p:cNvPr id="100" name="Google Shape;100;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Oswald"/>
              <a:buNone/>
              <a:defRPr sz="1800">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01" name="Google Shape;101;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3" name="Google Shape;103;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5" name="Google Shape;105;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6" name="Google Shape;106;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8" name="Google Shape;108;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9" name="Google Shape;109;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20"/>
          <p:cNvSpPr txBox="1">
            <a:spLocks noGrp="1"/>
          </p:cNvSpPr>
          <p:nvPr>
            <p:ph type="subTitle" idx="13"/>
          </p:nvPr>
        </p:nvSpPr>
        <p:spPr>
          <a:xfrm>
            <a:off x="719600" y="3519302"/>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1" name="Google Shape;111;p20"/>
          <p:cNvSpPr txBox="1">
            <a:spLocks noGrp="1"/>
          </p:cNvSpPr>
          <p:nvPr>
            <p:ph type="title" idx="14" hasCustomPrompt="1"/>
          </p:nvPr>
        </p:nvSpPr>
        <p:spPr>
          <a:xfrm>
            <a:off x="1329200"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2" name="Google Shape;112;p20"/>
          <p:cNvSpPr txBox="1">
            <a:spLocks noGrp="1"/>
          </p:cNvSpPr>
          <p:nvPr>
            <p:ph type="subTitle" idx="15"/>
          </p:nvPr>
        </p:nvSpPr>
        <p:spPr>
          <a:xfrm>
            <a:off x="720100"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20"/>
          <p:cNvSpPr txBox="1">
            <a:spLocks noGrp="1"/>
          </p:cNvSpPr>
          <p:nvPr>
            <p:ph type="subTitle" idx="16"/>
          </p:nvPr>
        </p:nvSpPr>
        <p:spPr>
          <a:xfrm>
            <a:off x="3413400" y="3519302"/>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4" name="Google Shape;114;p20"/>
          <p:cNvSpPr txBox="1">
            <a:spLocks noGrp="1"/>
          </p:cNvSpPr>
          <p:nvPr>
            <p:ph type="title" idx="17" hasCustomPrompt="1"/>
          </p:nvPr>
        </p:nvSpPr>
        <p:spPr>
          <a:xfrm>
            <a:off x="4023025"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5" name="Google Shape;115;p20"/>
          <p:cNvSpPr txBox="1">
            <a:spLocks noGrp="1"/>
          </p:cNvSpPr>
          <p:nvPr>
            <p:ph type="subTitle" idx="18"/>
          </p:nvPr>
        </p:nvSpPr>
        <p:spPr>
          <a:xfrm>
            <a:off x="3413738"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0"/>
          <p:cNvSpPr txBox="1">
            <a:spLocks noGrp="1"/>
          </p:cNvSpPr>
          <p:nvPr>
            <p:ph type="subTitle" idx="19"/>
          </p:nvPr>
        </p:nvSpPr>
        <p:spPr>
          <a:xfrm>
            <a:off x="6107050" y="3519300"/>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7" name="Google Shape;117;p20"/>
          <p:cNvSpPr txBox="1">
            <a:spLocks noGrp="1"/>
          </p:cNvSpPr>
          <p:nvPr>
            <p:ph type="title" idx="20" hasCustomPrompt="1"/>
          </p:nvPr>
        </p:nvSpPr>
        <p:spPr>
          <a:xfrm>
            <a:off x="6716550"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8" name="Google Shape;118;p20"/>
          <p:cNvSpPr txBox="1">
            <a:spLocks noGrp="1"/>
          </p:cNvSpPr>
          <p:nvPr>
            <p:ph type="subTitle" idx="21"/>
          </p:nvPr>
        </p:nvSpPr>
        <p:spPr>
          <a:xfrm>
            <a:off x="6107101"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Number and subtitle">
  <p:cSld name="CUSTOM_3">
    <p:spTree>
      <p:nvGrpSpPr>
        <p:cNvPr id="1" name="Shape 133"/>
        <p:cNvGrpSpPr/>
        <p:nvPr/>
      </p:nvGrpSpPr>
      <p:grpSpPr>
        <a:xfrm>
          <a:off x="0" y="0"/>
          <a:ext cx="0" cy="0"/>
          <a:chOff x="0" y="0"/>
          <a:chExt cx="0" cy="0"/>
        </a:xfrm>
      </p:grpSpPr>
      <p:sp>
        <p:nvSpPr>
          <p:cNvPr id="134" name="Google Shape;134;p22"/>
          <p:cNvSpPr txBox="1">
            <a:spLocks noGrp="1"/>
          </p:cNvSpPr>
          <p:nvPr>
            <p:ph type="title" hasCustomPrompt="1"/>
          </p:nvPr>
        </p:nvSpPr>
        <p:spPr>
          <a:xfrm>
            <a:off x="3389825" y="1356150"/>
            <a:ext cx="1172400" cy="1287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5" name="Google Shape;135;p22"/>
          <p:cNvSpPr txBox="1">
            <a:spLocks noGrp="1"/>
          </p:cNvSpPr>
          <p:nvPr>
            <p:ph type="title" idx="2"/>
          </p:nvPr>
        </p:nvSpPr>
        <p:spPr>
          <a:xfrm>
            <a:off x="3507400" y="2586993"/>
            <a:ext cx="3852000" cy="653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swald"/>
              <a:buNone/>
              <a:defRPr sz="2800">
                <a:solidFill>
                  <a:schemeClr val="lt1"/>
                </a:solidFill>
                <a:latin typeface="Oswald"/>
                <a:ea typeface="Oswald"/>
                <a:cs typeface="Oswald"/>
                <a:sym typeface="Oswald"/>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1pPr>
            <a:lvl2pPr marL="914400" lvl="1"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2pPr>
            <a:lvl3pPr marL="1371600" lvl="2"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3pPr>
            <a:lvl4pPr marL="1828800" lvl="3"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4pPr>
            <a:lvl5pPr marL="2286000" lvl="4"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5pPr>
            <a:lvl6pPr marL="2743200" lvl="5"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6pPr>
            <a:lvl7pPr marL="3200400" lvl="6"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7pPr>
            <a:lvl8pPr marL="3657600" lvl="7"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8pPr>
            <a:lvl9pPr marL="4114800" lvl="8" indent="-317500">
              <a:lnSpc>
                <a:spcPct val="100000"/>
              </a:lnSpc>
              <a:spcBef>
                <a:spcPts val="1600"/>
              </a:spcBef>
              <a:spcAft>
                <a:spcPts val="1600"/>
              </a:spcAft>
              <a:buClr>
                <a:schemeClr val="lt1"/>
              </a:buClr>
              <a:buSzPts val="1400"/>
              <a:buFont typeface="Raleway"/>
              <a:buChar char="■"/>
              <a:defRPr>
                <a:solidFill>
                  <a:schemeClr val="lt1"/>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8" r:id="rId6"/>
    <p:sldLayoutId id="2147483659" r:id="rId7"/>
    <p:sldLayoutId id="2147483666" r:id="rId8"/>
    <p:sldLayoutId id="2147483668" r:id="rId9"/>
    <p:sldLayoutId id="2147483674"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4"/>
        <p:cNvGrpSpPr/>
        <p:nvPr/>
      </p:nvGrpSpPr>
      <p:grpSpPr>
        <a:xfrm>
          <a:off x="0" y="0"/>
          <a:ext cx="0" cy="0"/>
          <a:chOff x="0" y="0"/>
          <a:chExt cx="0" cy="0"/>
        </a:xfrm>
      </p:grpSpPr>
      <p:sp>
        <p:nvSpPr>
          <p:cNvPr id="165" name="Google Shape;16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6" name="Google Shape;16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8.xml"/><Relationship Id="rId1" Type="http://schemas.openxmlformats.org/officeDocument/2006/relationships/slideLayout" Target="../slideLayouts/slideLayout10.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1744875" y="1664310"/>
            <a:ext cx="5368500" cy="2085005"/>
          </a:xfrm>
          <a:prstGeom prst="rect">
            <a:avLst/>
          </a:prstGeom>
        </p:spPr>
        <p:txBody>
          <a:bodyPr spcFirstLastPara="1" wrap="square" lIns="91425" tIns="91425" rIns="91425" bIns="91425" anchor="b" anchorCtr="0">
            <a:noAutofit/>
          </a:bodyPr>
          <a:lstStyle/>
          <a:p>
            <a:pPr marL="0" marR="0" algn="ctr">
              <a:lnSpc>
                <a:spcPct val="150000"/>
              </a:lnSpc>
              <a:spcBef>
                <a:spcPts val="0"/>
              </a:spcBef>
              <a:spcAft>
                <a:spcPts val="0"/>
              </a:spcAft>
              <a:tabLst>
                <a:tab pos="5040630" algn="r"/>
              </a:tabLst>
            </a:pPr>
            <a:r>
              <a:rPr lang="en-US" sz="2800" b="1" dirty="0" err="1">
                <a:effectLst/>
                <a:latin typeface="Times New Roman" panose="02020603050405020304" pitchFamily="18" charset="0"/>
                <a:ea typeface="Arial" panose="020B0604020202020204" pitchFamily="34" charset="0"/>
                <a:cs typeface="Times New Roman" panose="02020603050405020304" pitchFamily="18" charset="0"/>
              </a:rPr>
              <a:t>XÂY</a:t>
            </a:r>
            <a:r>
              <a:rPr lang="en-US" sz="2800" b="1" dirty="0">
                <a:effectLst/>
                <a:latin typeface="Times New Roman" panose="02020603050405020304" pitchFamily="18" charset="0"/>
                <a:ea typeface="Arial" panose="020B0604020202020204" pitchFamily="34" charset="0"/>
                <a:cs typeface="Times New Roman" panose="02020603050405020304" pitchFamily="18" charset="0"/>
              </a:rPr>
              <a:t> </a:t>
            </a:r>
            <a:r>
              <a:rPr lang="en-US" sz="2800" b="1" dirty="0" err="1">
                <a:effectLst/>
                <a:latin typeface="Times New Roman" panose="02020603050405020304" pitchFamily="18" charset="0"/>
                <a:ea typeface="Arial" panose="020B0604020202020204" pitchFamily="34" charset="0"/>
                <a:cs typeface="Times New Roman" panose="02020603050405020304" pitchFamily="18" charset="0"/>
              </a:rPr>
              <a:t>DỰNG</a:t>
            </a:r>
            <a:r>
              <a:rPr lang="en-US" sz="2800" b="1" dirty="0">
                <a:effectLst/>
                <a:latin typeface="Times New Roman" panose="02020603050405020304" pitchFamily="18" charset="0"/>
                <a:ea typeface="Arial" panose="020B0604020202020204" pitchFamily="34" charset="0"/>
                <a:cs typeface="Times New Roman" panose="02020603050405020304" pitchFamily="18" charset="0"/>
              </a:rPr>
              <a:t> WEBSITE </a:t>
            </a:r>
            <a:br>
              <a:rPr lang="en-US" sz="2800" b="1" dirty="0">
                <a:effectLst/>
                <a:latin typeface="Times New Roman" panose="02020603050405020304" pitchFamily="18" charset="0"/>
                <a:ea typeface="Arial" panose="020B0604020202020204" pitchFamily="34" charset="0"/>
                <a:cs typeface="Times New Roman" panose="02020603050405020304" pitchFamily="18" charset="0"/>
              </a:rPr>
            </a:br>
            <a:r>
              <a:rPr lang="en-US" sz="2800" b="1" dirty="0" err="1">
                <a:effectLst/>
                <a:latin typeface="Times New Roman" panose="02020603050405020304" pitchFamily="18" charset="0"/>
                <a:ea typeface="Arial" panose="020B0604020202020204" pitchFamily="34" charset="0"/>
                <a:cs typeface="Times New Roman" panose="02020603050405020304" pitchFamily="18" charset="0"/>
              </a:rPr>
              <a:t>QUẢN</a:t>
            </a:r>
            <a:r>
              <a:rPr lang="en-US" sz="2800" b="1" dirty="0">
                <a:effectLst/>
                <a:latin typeface="Times New Roman" panose="02020603050405020304" pitchFamily="18" charset="0"/>
                <a:ea typeface="Arial" panose="020B0604020202020204" pitchFamily="34" charset="0"/>
                <a:cs typeface="Times New Roman" panose="02020603050405020304" pitchFamily="18" charset="0"/>
              </a:rPr>
              <a:t> LÝ BÁN </a:t>
            </a:r>
            <a:br>
              <a:rPr lang="en-US" sz="2800" b="1" dirty="0">
                <a:effectLst/>
                <a:latin typeface="Times New Roman" panose="02020603050405020304" pitchFamily="18" charset="0"/>
                <a:ea typeface="Arial" panose="020B0604020202020204" pitchFamily="34" charset="0"/>
                <a:cs typeface="Times New Roman" panose="02020603050405020304" pitchFamily="18" charset="0"/>
              </a:rPr>
            </a:br>
            <a:r>
              <a:rPr lang="en-US" sz="2800" b="1" dirty="0" err="1">
                <a:effectLst/>
                <a:latin typeface="Times New Roman" panose="02020603050405020304" pitchFamily="18" charset="0"/>
                <a:ea typeface="Arial" panose="020B0604020202020204" pitchFamily="34" charset="0"/>
                <a:cs typeface="Times New Roman" panose="02020603050405020304" pitchFamily="18" charset="0"/>
              </a:rPr>
              <a:t>THIẾT</a:t>
            </a:r>
            <a:r>
              <a:rPr lang="en-US" sz="2800" b="1" dirty="0">
                <a:effectLst/>
                <a:latin typeface="Times New Roman" panose="02020603050405020304" pitchFamily="18" charset="0"/>
                <a:ea typeface="Arial" panose="020B0604020202020204" pitchFamily="34" charset="0"/>
                <a:cs typeface="Times New Roman" panose="02020603050405020304" pitchFamily="18" charset="0"/>
              </a:rPr>
              <a:t> </a:t>
            </a:r>
            <a:r>
              <a:rPr lang="en-US" sz="2800" b="1" dirty="0" err="1">
                <a:effectLst/>
                <a:latin typeface="Times New Roman" panose="02020603050405020304" pitchFamily="18" charset="0"/>
                <a:ea typeface="Arial" panose="020B0604020202020204" pitchFamily="34" charset="0"/>
                <a:cs typeface="Times New Roman" panose="02020603050405020304" pitchFamily="18" charset="0"/>
              </a:rPr>
              <a:t>BỊ</a:t>
            </a:r>
            <a:r>
              <a:rPr lang="en-US" sz="2800" b="1" dirty="0">
                <a:effectLst/>
                <a:latin typeface="Times New Roman" panose="02020603050405020304" pitchFamily="18" charset="0"/>
                <a:ea typeface="Arial" panose="020B0604020202020204" pitchFamily="34" charset="0"/>
                <a:cs typeface="Times New Roman" panose="02020603050405020304" pitchFamily="18" charset="0"/>
              </a:rPr>
              <a:t> </a:t>
            </a:r>
            <a:r>
              <a:rPr lang="en-US" sz="2800" b="1" dirty="0" err="1">
                <a:effectLst/>
                <a:latin typeface="Times New Roman" panose="02020603050405020304" pitchFamily="18" charset="0"/>
                <a:ea typeface="Arial" panose="020B0604020202020204" pitchFamily="34" charset="0"/>
                <a:cs typeface="Times New Roman" panose="02020603050405020304" pitchFamily="18" charset="0"/>
              </a:rPr>
              <a:t>ĐEO</a:t>
            </a:r>
            <a:r>
              <a:rPr lang="en-US" sz="2800" b="1" dirty="0">
                <a:effectLst/>
                <a:latin typeface="Times New Roman" panose="02020603050405020304" pitchFamily="18" charset="0"/>
                <a:ea typeface="Arial" panose="020B0604020202020204" pitchFamily="34" charset="0"/>
                <a:cs typeface="Times New Roman" panose="02020603050405020304" pitchFamily="18" charset="0"/>
              </a:rPr>
              <a:t> THÔNG MINH</a:t>
            </a:r>
            <a:endParaRPr lang="en-US" sz="2800" dirty="0">
              <a:effectLst/>
              <a:latin typeface="Times New Roman" panose="02020603050405020304" pitchFamily="18" charset="0"/>
              <a:ea typeface="Arial" panose="020B0604020202020204" pitchFamily="34" charset="0"/>
              <a:cs typeface="Times New Roman" panose="02020603050405020304" pitchFamily="18" charset="0"/>
            </a:endParaRPr>
          </a:p>
        </p:txBody>
      </p:sp>
      <p:sp>
        <p:nvSpPr>
          <p:cNvPr id="173" name="Google Shape;173;p35"/>
          <p:cNvSpPr txBox="1">
            <a:spLocks noGrp="1"/>
          </p:cNvSpPr>
          <p:nvPr>
            <p:ph type="subTitle" idx="1"/>
          </p:nvPr>
        </p:nvSpPr>
        <p:spPr>
          <a:xfrm>
            <a:off x="2466696" y="1072453"/>
            <a:ext cx="4656782" cy="792600"/>
          </a:xfrm>
          <a:prstGeom prst="rect">
            <a:avLst/>
          </a:prstGeom>
        </p:spPr>
        <p:txBody>
          <a:bodyPr spcFirstLastPara="1" wrap="square" lIns="91425" tIns="91425" rIns="91425" bIns="91425" anchor="t" anchorCtr="0">
            <a:noAutofit/>
          </a:bodyPr>
          <a:lstStyle/>
          <a:p>
            <a:pPr marL="0" marR="0" algn="ctr">
              <a:lnSpc>
                <a:spcPct val="150000"/>
              </a:lnSpc>
              <a:spcBef>
                <a:spcPts val="0"/>
              </a:spcBef>
              <a:spcAft>
                <a:spcPts val="0"/>
              </a:spcAft>
            </a:pPr>
            <a:r>
              <a:rPr lang="en-US" sz="2000" b="1" i="1" dirty="0" err="1">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BÁO</a:t>
            </a:r>
            <a:r>
              <a:rPr lang="en-US" sz="2000" b="1" i="1" dirty="0">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2000" b="1" i="1" dirty="0" err="1">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CÁO</a:t>
            </a:r>
            <a:r>
              <a:rPr lang="en-US" sz="2000" b="1" i="1" dirty="0">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2000" b="1" i="1" dirty="0" err="1">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THỰC</a:t>
            </a:r>
            <a:r>
              <a:rPr lang="en-US" sz="2000" b="1" i="1" dirty="0">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2000" b="1" i="1" dirty="0" err="1">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TẬP</a:t>
            </a:r>
            <a:r>
              <a:rPr lang="en-US" sz="2000" b="1" i="1" dirty="0">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2000" b="1" i="1" dirty="0" err="1">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TỐT</a:t>
            </a:r>
            <a:r>
              <a:rPr lang="en-US" sz="2000" b="1" i="1" dirty="0">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 </a:t>
            </a:r>
            <a:r>
              <a:rPr lang="en-US" sz="2000" b="1" i="1" dirty="0" err="1">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rPr>
              <a:t>NGHIỆP</a:t>
            </a:r>
            <a:endParaRPr lang="en-US" sz="2000" b="1" i="1" dirty="0">
              <a:solidFill>
                <a:srgbClr val="FFFF00"/>
              </a:solidFill>
              <a:effectLst/>
              <a:latin typeface="Times New Roman" panose="02020603050405020304" pitchFamily="18" charset="0"/>
              <a:ea typeface="Arial" panose="020B0604020202020204" pitchFamily="34" charset="0"/>
              <a:cs typeface="Times New Roman" panose="02020603050405020304" pitchFamily="18" charset="0"/>
            </a:endParaRPr>
          </a:p>
        </p:txBody>
      </p:sp>
      <p:grpSp>
        <p:nvGrpSpPr>
          <p:cNvPr id="174" name="Google Shape;174;p35"/>
          <p:cNvGrpSpPr/>
          <p:nvPr/>
        </p:nvGrpSpPr>
        <p:grpSpPr>
          <a:xfrm rot="-5400000">
            <a:off x="4531668" y="1145388"/>
            <a:ext cx="80672" cy="3791466"/>
            <a:chOff x="240800" y="2204795"/>
            <a:chExt cx="14075" cy="652105"/>
          </a:xfrm>
        </p:grpSpPr>
        <p:sp>
          <p:nvSpPr>
            <p:cNvPr id="175" name="Google Shape;175;p35"/>
            <p:cNvSpPr/>
            <p:nvPr/>
          </p:nvSpPr>
          <p:spPr>
            <a:xfrm>
              <a:off x="240801" y="2204795"/>
              <a:ext cx="11401" cy="545681"/>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35"/>
          <p:cNvGrpSpPr/>
          <p:nvPr/>
        </p:nvGrpSpPr>
        <p:grpSpPr>
          <a:xfrm>
            <a:off x="2278754" y="3912467"/>
            <a:ext cx="543432" cy="741197"/>
            <a:chOff x="2278754" y="3912467"/>
            <a:chExt cx="543432" cy="741197"/>
          </a:xfrm>
        </p:grpSpPr>
        <p:sp>
          <p:nvSpPr>
            <p:cNvPr id="180" name="Google Shape;180;p35"/>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5"/>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5"/>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5"/>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5"/>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5"/>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5"/>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5"/>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5"/>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5"/>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5"/>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5"/>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5"/>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5"/>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5"/>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5"/>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5"/>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5"/>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5"/>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5"/>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5"/>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5"/>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5"/>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5"/>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35"/>
          <p:cNvGrpSpPr/>
          <p:nvPr/>
        </p:nvGrpSpPr>
        <p:grpSpPr>
          <a:xfrm>
            <a:off x="548547" y="2097130"/>
            <a:ext cx="541000" cy="741197"/>
            <a:chOff x="548547" y="2097130"/>
            <a:chExt cx="541000" cy="741197"/>
          </a:xfrm>
        </p:grpSpPr>
        <p:sp>
          <p:nvSpPr>
            <p:cNvPr id="205" name="Google Shape;205;p35"/>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5"/>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5"/>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5"/>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5"/>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5"/>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5"/>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5"/>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5"/>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5"/>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5"/>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5"/>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5"/>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5"/>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5"/>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5"/>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5"/>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5"/>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5"/>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5"/>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5"/>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35"/>
          <p:cNvGrpSpPr/>
          <p:nvPr/>
        </p:nvGrpSpPr>
        <p:grpSpPr>
          <a:xfrm>
            <a:off x="3195818" y="841369"/>
            <a:ext cx="5171654" cy="2620431"/>
            <a:chOff x="2729182" y="1660105"/>
            <a:chExt cx="1331768" cy="674795"/>
          </a:xfrm>
        </p:grpSpPr>
        <p:sp>
          <p:nvSpPr>
            <p:cNvPr id="230" name="Google Shape;230;p35"/>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5"/>
            <p:cNvSpPr/>
            <p:nvPr/>
          </p:nvSpPr>
          <p:spPr>
            <a:xfrm>
              <a:off x="3884925" y="2312800"/>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5"/>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1130029" y="583135"/>
            <a:ext cx="6402886" cy="572700"/>
          </a:xfrm>
          <a:prstGeom prst="rect">
            <a:avLst/>
          </a:prstGeom>
        </p:spPr>
        <p:txBody>
          <a:bodyPr spcFirstLastPara="1" wrap="square" lIns="91425" tIns="91425" rIns="91425" bIns="91425" anchor="t" anchorCtr="0">
            <a:noAutofit/>
          </a:bodyPr>
          <a:lstStyle/>
          <a:p>
            <a:r>
              <a:rPr lang="vi-VN" sz="2200" dirty="0">
                <a:latin typeface="Roboto" panose="02000000000000000000" pitchFamily="2" charset="0"/>
                <a:ea typeface="Roboto" panose="02000000000000000000" pitchFamily="2" charset="0"/>
              </a:rPr>
              <a:t>Lựa chọn công nghệ:</a:t>
            </a:r>
            <a:endParaRPr sz="2200" dirty="0">
              <a:latin typeface="Roboto" panose="02000000000000000000" pitchFamily="2" charset="0"/>
              <a:ea typeface="Roboto" panose="02000000000000000000" pitchFamily="2" charset="0"/>
            </a:endParaRPr>
          </a:p>
        </p:txBody>
      </p:sp>
      <p:graphicFrame>
        <p:nvGraphicFramePr>
          <p:cNvPr id="3" name="Table 2">
            <a:extLst>
              <a:ext uri="{FF2B5EF4-FFF2-40B4-BE49-F238E27FC236}">
                <a16:creationId xmlns:a16="http://schemas.microsoft.com/office/drawing/2014/main" id="{FFAB27C5-E213-7507-4E3D-AF1B301357A9}"/>
              </a:ext>
            </a:extLst>
          </p:cNvPr>
          <p:cNvGraphicFramePr>
            <a:graphicFrameLocks noGrp="1"/>
          </p:cNvGraphicFramePr>
          <p:nvPr>
            <p:extLst>
              <p:ext uri="{D42A27DB-BD31-4B8C-83A1-F6EECF244321}">
                <p14:modId xmlns:p14="http://schemas.microsoft.com/office/powerpoint/2010/main" val="2642334240"/>
              </p:ext>
            </p:extLst>
          </p:nvPr>
        </p:nvGraphicFramePr>
        <p:xfrm>
          <a:off x="544285" y="1415143"/>
          <a:ext cx="7692572" cy="3145222"/>
        </p:xfrm>
        <a:graphic>
          <a:graphicData uri="http://schemas.openxmlformats.org/drawingml/2006/table">
            <a:tbl>
              <a:tblPr firstRow="1" bandRow="1">
                <a:tableStyleId>{4A7DD719-9621-4D08-82BD-CEEEF91EE175}</a:tableStyleId>
              </a:tblPr>
              <a:tblGrid>
                <a:gridCol w="2474686">
                  <a:extLst>
                    <a:ext uri="{9D8B030D-6E8A-4147-A177-3AD203B41FA5}">
                      <a16:colId xmlns:a16="http://schemas.microsoft.com/office/drawing/2014/main" val="3943623330"/>
                    </a:ext>
                  </a:extLst>
                </a:gridCol>
                <a:gridCol w="5217886">
                  <a:extLst>
                    <a:ext uri="{9D8B030D-6E8A-4147-A177-3AD203B41FA5}">
                      <a16:colId xmlns:a16="http://schemas.microsoft.com/office/drawing/2014/main" val="3078952693"/>
                    </a:ext>
                  </a:extLst>
                </a:gridCol>
              </a:tblGrid>
              <a:tr h="1443945">
                <a:tc>
                  <a:txBody>
                    <a:bodyPr/>
                    <a:lstStyle/>
                    <a:p>
                      <a:r>
                        <a:rPr lang="vi-VN" dirty="0">
                          <a:solidFill>
                            <a:schemeClr val="bg1"/>
                          </a:solidFill>
                        </a:rPr>
                        <a:t>Công nghệ tìm hiểu:</a:t>
                      </a:r>
                      <a:endParaRPr lang="en-US" dirty="0">
                        <a:solidFill>
                          <a:schemeClr val="bg1"/>
                        </a:solidFill>
                      </a:endParaRPr>
                    </a:p>
                  </a:txBody>
                  <a:tcPr anchor="ctr"/>
                </a:tc>
                <a:tc>
                  <a:txBody>
                    <a:bodyPr/>
                    <a:lstStyle/>
                    <a:p>
                      <a:pPr marL="285750" indent="-285750">
                        <a:buFontTx/>
                        <a:buChar char="-"/>
                      </a:pPr>
                      <a:r>
                        <a:rPr lang="vi-VN" dirty="0">
                          <a:solidFill>
                            <a:schemeClr val="bg1"/>
                          </a:solidFill>
                        </a:rPr>
                        <a:t>Backend: Nodejs</a:t>
                      </a:r>
                    </a:p>
                    <a:p>
                      <a:pPr marL="285750" indent="-285750">
                        <a:buFontTx/>
                        <a:buChar char="-"/>
                      </a:pPr>
                      <a:r>
                        <a:rPr lang="vi-VN" dirty="0">
                          <a:solidFill>
                            <a:schemeClr val="bg1"/>
                          </a:solidFill>
                        </a:rPr>
                        <a:t>Frontend: Vuejs, </a:t>
                      </a:r>
                      <a:r>
                        <a:rPr lang="en-US" dirty="0">
                          <a:solidFill>
                            <a:schemeClr val="bg1"/>
                          </a:solidFill>
                        </a:rPr>
                        <a:t>B</a:t>
                      </a:r>
                      <a:r>
                        <a:rPr lang="vi-VN" dirty="0">
                          <a:solidFill>
                            <a:schemeClr val="bg1"/>
                          </a:solidFill>
                        </a:rPr>
                        <a:t>ootstrap, </a:t>
                      </a:r>
                    </a:p>
                    <a:p>
                      <a:pPr marL="285750" indent="-285750">
                        <a:buFontTx/>
                        <a:buChar char="-"/>
                      </a:pPr>
                      <a:r>
                        <a:rPr lang="vi-VN" dirty="0">
                          <a:solidFill>
                            <a:schemeClr val="bg1"/>
                          </a:solidFill>
                        </a:rPr>
                        <a:t>Database: Mysql</a:t>
                      </a:r>
                      <a:endParaRPr lang="en-US" dirty="0">
                        <a:solidFill>
                          <a:schemeClr val="bg1"/>
                        </a:solidFill>
                      </a:endParaRPr>
                    </a:p>
                  </a:txBody>
                  <a:tcPr anchor="ctr"/>
                </a:tc>
                <a:extLst>
                  <a:ext uri="{0D108BD9-81ED-4DB2-BD59-A6C34878D82A}">
                    <a16:rowId xmlns:a16="http://schemas.microsoft.com/office/drawing/2014/main" val="3441880237"/>
                  </a:ext>
                </a:extLst>
              </a:tr>
              <a:tr h="1701277">
                <a:tc>
                  <a:txBody>
                    <a:bodyPr/>
                    <a:lstStyle/>
                    <a:p>
                      <a:r>
                        <a:rPr lang="vi-VN" dirty="0">
                          <a:solidFill>
                            <a:schemeClr val="bg1"/>
                          </a:solidFill>
                        </a:rPr>
                        <a:t>Công nghệ thực hiện website:</a:t>
                      </a:r>
                      <a:endParaRPr lang="en-US" dirty="0">
                        <a:solidFill>
                          <a:schemeClr val="bg1"/>
                        </a:solidFill>
                      </a:endParaRPr>
                    </a:p>
                  </a:txBody>
                  <a:tcPr anchor="ctr"/>
                </a:tc>
                <a:tc>
                  <a:txBody>
                    <a:bodyPr/>
                    <a:lstStyle/>
                    <a:p>
                      <a:pPr marL="285750" indent="-285750">
                        <a:buFontTx/>
                        <a:buChar char="-"/>
                      </a:pPr>
                      <a:r>
                        <a:rPr lang="vi-VN" dirty="0">
                          <a:solidFill>
                            <a:schemeClr val="bg1"/>
                          </a:solidFill>
                        </a:rPr>
                        <a:t>PHP</a:t>
                      </a:r>
                      <a:r>
                        <a:rPr lang="en-US" dirty="0">
                          <a:solidFill>
                            <a:schemeClr val="bg1"/>
                          </a:solidFill>
                        </a:rPr>
                        <a:t>, Bootstrap, CSS, JS</a:t>
                      </a:r>
                      <a:endParaRPr lang="vi-VN" dirty="0">
                        <a:solidFill>
                          <a:schemeClr val="bg1"/>
                        </a:solidFill>
                      </a:endParaRPr>
                    </a:p>
                    <a:p>
                      <a:pPr marL="285750" indent="-285750">
                        <a:buFontTx/>
                        <a:buChar char="-"/>
                      </a:pPr>
                      <a:r>
                        <a:rPr lang="vi-VN" dirty="0">
                          <a:solidFill>
                            <a:schemeClr val="bg1"/>
                          </a:solidFill>
                        </a:rPr>
                        <a:t>Mysql</a:t>
                      </a:r>
                      <a:endParaRPr lang="en-US" dirty="0">
                        <a:solidFill>
                          <a:schemeClr val="bg1"/>
                        </a:solidFill>
                      </a:endParaRPr>
                    </a:p>
                  </a:txBody>
                  <a:tcPr anchor="ctr"/>
                </a:tc>
                <a:extLst>
                  <a:ext uri="{0D108BD9-81ED-4DB2-BD59-A6C34878D82A}">
                    <a16:rowId xmlns:a16="http://schemas.microsoft.com/office/drawing/2014/main" val="3770791508"/>
                  </a:ext>
                </a:extLst>
              </a:tr>
            </a:tbl>
          </a:graphicData>
        </a:graphic>
      </p:graphicFrame>
    </p:spTree>
    <p:extLst>
      <p:ext uri="{BB962C8B-B14F-4D97-AF65-F5344CB8AC3E}">
        <p14:creationId xmlns:p14="http://schemas.microsoft.com/office/powerpoint/2010/main" val="2107795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4"/>
        <p:cNvGrpSpPr/>
        <p:nvPr/>
      </p:nvGrpSpPr>
      <p:grpSpPr>
        <a:xfrm>
          <a:off x="0" y="0"/>
          <a:ext cx="0" cy="0"/>
          <a:chOff x="0" y="0"/>
          <a:chExt cx="0" cy="0"/>
        </a:xfrm>
      </p:grpSpPr>
      <p:sp>
        <p:nvSpPr>
          <p:cNvPr id="575" name="Google Shape;575;p43"/>
          <p:cNvSpPr txBox="1">
            <a:spLocks noGrp="1"/>
          </p:cNvSpPr>
          <p:nvPr>
            <p:ph type="title"/>
          </p:nvPr>
        </p:nvSpPr>
        <p:spPr>
          <a:xfrm>
            <a:off x="3389825" y="1356150"/>
            <a:ext cx="11724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vi-VN" dirty="0"/>
              <a:t>03</a:t>
            </a:r>
            <a:endParaRPr dirty="0"/>
          </a:p>
        </p:txBody>
      </p:sp>
      <p:sp>
        <p:nvSpPr>
          <p:cNvPr id="576" name="Google Shape;576;p43"/>
          <p:cNvSpPr txBox="1">
            <a:spLocks noGrp="1"/>
          </p:cNvSpPr>
          <p:nvPr>
            <p:ph type="title" idx="2"/>
          </p:nvPr>
        </p:nvSpPr>
        <p:spPr>
          <a:xfrm>
            <a:off x="3507400" y="2586993"/>
            <a:ext cx="4370170" cy="65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Phân tích thiết kế hệ thống</a:t>
            </a:r>
            <a:endParaRPr dirty="0"/>
          </a:p>
        </p:txBody>
      </p:sp>
      <p:grpSp>
        <p:nvGrpSpPr>
          <p:cNvPr id="577" name="Google Shape;577;p43"/>
          <p:cNvGrpSpPr/>
          <p:nvPr/>
        </p:nvGrpSpPr>
        <p:grpSpPr>
          <a:xfrm>
            <a:off x="3276999" y="1528625"/>
            <a:ext cx="80672" cy="1487545"/>
            <a:chOff x="240800" y="2580554"/>
            <a:chExt cx="14075" cy="276346"/>
          </a:xfrm>
        </p:grpSpPr>
        <p:sp>
          <p:nvSpPr>
            <p:cNvPr id="578" name="Google Shape;578;p43"/>
            <p:cNvSpPr/>
            <p:nvPr/>
          </p:nvSpPr>
          <p:spPr>
            <a:xfrm>
              <a:off x="241878" y="2580554"/>
              <a:ext cx="11398" cy="16995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43"/>
          <p:cNvGrpSpPr/>
          <p:nvPr/>
        </p:nvGrpSpPr>
        <p:grpSpPr>
          <a:xfrm>
            <a:off x="1535093" y="442532"/>
            <a:ext cx="7287904" cy="3610038"/>
            <a:chOff x="1535093" y="442532"/>
            <a:chExt cx="7287904" cy="3610038"/>
          </a:xfrm>
        </p:grpSpPr>
        <p:sp>
          <p:nvSpPr>
            <p:cNvPr id="583" name="Google Shape;583;p43"/>
            <p:cNvSpPr/>
            <p:nvPr/>
          </p:nvSpPr>
          <p:spPr>
            <a:xfrm>
              <a:off x="8734554" y="1228088"/>
              <a:ext cx="88442" cy="88442"/>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6118493" y="3964199"/>
              <a:ext cx="88449" cy="88371"/>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1535093" y="3265257"/>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1667943" y="442532"/>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43"/>
          <p:cNvGrpSpPr/>
          <p:nvPr/>
        </p:nvGrpSpPr>
        <p:grpSpPr>
          <a:xfrm flipH="1">
            <a:off x="7880579" y="2059155"/>
            <a:ext cx="543432" cy="741197"/>
            <a:chOff x="2278754" y="3912467"/>
            <a:chExt cx="543432" cy="741197"/>
          </a:xfrm>
        </p:grpSpPr>
        <p:sp>
          <p:nvSpPr>
            <p:cNvPr id="588" name="Google Shape;58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1412772" y="4130692"/>
            <a:ext cx="541000" cy="741197"/>
            <a:chOff x="548547" y="2097130"/>
            <a:chExt cx="541000" cy="741197"/>
          </a:xfrm>
        </p:grpSpPr>
        <p:sp>
          <p:nvSpPr>
            <p:cNvPr id="613" name="Google Shape;613;p43"/>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43"/>
          <p:cNvGrpSpPr/>
          <p:nvPr/>
        </p:nvGrpSpPr>
        <p:grpSpPr>
          <a:xfrm flipH="1">
            <a:off x="5726954" y="313580"/>
            <a:ext cx="543432" cy="741197"/>
            <a:chOff x="2278754" y="3912467"/>
            <a:chExt cx="543432" cy="741197"/>
          </a:xfrm>
        </p:grpSpPr>
        <p:sp>
          <p:nvSpPr>
            <p:cNvPr id="638" name="Google Shape;63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13429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2291171" y="104163"/>
            <a:ext cx="5336085" cy="572700"/>
          </a:xfrm>
          <a:prstGeom prst="rect">
            <a:avLst/>
          </a:prstGeom>
        </p:spPr>
        <p:txBody>
          <a:bodyPr spcFirstLastPara="1" wrap="square" lIns="91425" tIns="91425" rIns="91425" bIns="91425" anchor="t" anchorCtr="0">
            <a:noAutofit/>
          </a:bodyPr>
          <a:lstStyle/>
          <a:p>
            <a:pPr algn="ctr"/>
            <a:r>
              <a:rPr lang="vi-VN" sz="2200" dirty="0">
                <a:latin typeface="Roboto" panose="02000000000000000000" pitchFamily="2" charset="0"/>
                <a:ea typeface="Roboto" panose="02000000000000000000" pitchFamily="2" charset="0"/>
              </a:rPr>
              <a:t>Sơ đồ phân rã chức năng</a:t>
            </a:r>
            <a:endParaRPr sz="2200" dirty="0">
              <a:latin typeface="Roboto" panose="02000000000000000000" pitchFamily="2" charset="0"/>
              <a:ea typeface="Roboto" panose="02000000000000000000" pitchFamily="2" charset="0"/>
            </a:endParaRPr>
          </a:p>
        </p:txBody>
      </p:sp>
      <p:pic>
        <p:nvPicPr>
          <p:cNvPr id="3" name="Picture 2">
            <a:extLst>
              <a:ext uri="{FF2B5EF4-FFF2-40B4-BE49-F238E27FC236}">
                <a16:creationId xmlns:a16="http://schemas.microsoft.com/office/drawing/2014/main" id="{3DD58D7D-4DDC-0D71-AD63-A34AF03449A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19314" y="1193626"/>
            <a:ext cx="8336678" cy="3160660"/>
          </a:xfrm>
          <a:prstGeom prst="rect">
            <a:avLst/>
          </a:prstGeom>
          <a:noFill/>
          <a:ln>
            <a:noFill/>
          </a:ln>
        </p:spPr>
      </p:pic>
    </p:spTree>
    <p:extLst>
      <p:ext uri="{BB962C8B-B14F-4D97-AF65-F5344CB8AC3E}">
        <p14:creationId xmlns:p14="http://schemas.microsoft.com/office/powerpoint/2010/main" val="12059925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2058942" y="502864"/>
            <a:ext cx="5336085" cy="572700"/>
          </a:xfrm>
          <a:prstGeom prst="rect">
            <a:avLst/>
          </a:prstGeom>
        </p:spPr>
        <p:txBody>
          <a:bodyPr spcFirstLastPara="1" wrap="square" lIns="91425" tIns="91425" rIns="91425" bIns="91425" anchor="t" anchorCtr="0">
            <a:noAutofit/>
          </a:bodyPr>
          <a:lstStyle/>
          <a:p>
            <a:pPr algn="ctr"/>
            <a:r>
              <a:rPr lang="vi-VN" sz="2200" dirty="0">
                <a:latin typeface="Roboto" panose="02000000000000000000" pitchFamily="2" charset="0"/>
                <a:ea typeface="Roboto" panose="02000000000000000000" pitchFamily="2" charset="0"/>
              </a:rPr>
              <a:t>Workflow chính của hệ thống website</a:t>
            </a:r>
            <a:endParaRPr sz="2200" dirty="0">
              <a:latin typeface="Roboto" panose="02000000000000000000" pitchFamily="2" charset="0"/>
              <a:ea typeface="Roboto" panose="02000000000000000000" pitchFamily="2" charset="0"/>
            </a:endParaRPr>
          </a:p>
        </p:txBody>
      </p:sp>
      <p:pic>
        <p:nvPicPr>
          <p:cNvPr id="2" name="Picture 1">
            <a:extLst>
              <a:ext uri="{FF2B5EF4-FFF2-40B4-BE49-F238E27FC236}">
                <a16:creationId xmlns:a16="http://schemas.microsoft.com/office/drawing/2014/main" id="{ABB01679-3BB7-F69F-082C-4AC55357E0B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7958" y="1231049"/>
            <a:ext cx="7212783" cy="3434080"/>
          </a:xfrm>
          <a:prstGeom prst="rect">
            <a:avLst/>
          </a:prstGeom>
          <a:noFill/>
          <a:ln>
            <a:noFill/>
          </a:ln>
        </p:spPr>
      </p:pic>
    </p:spTree>
    <p:extLst>
      <p:ext uri="{BB962C8B-B14F-4D97-AF65-F5344CB8AC3E}">
        <p14:creationId xmlns:p14="http://schemas.microsoft.com/office/powerpoint/2010/main" val="2308336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2058942" y="502864"/>
            <a:ext cx="5336085" cy="572700"/>
          </a:xfrm>
          <a:prstGeom prst="rect">
            <a:avLst/>
          </a:prstGeom>
        </p:spPr>
        <p:txBody>
          <a:bodyPr spcFirstLastPara="1" wrap="square" lIns="91425" tIns="91425" rIns="91425" bIns="91425" anchor="t" anchorCtr="0">
            <a:noAutofit/>
          </a:bodyPr>
          <a:lstStyle/>
          <a:p>
            <a:pPr algn="ctr"/>
            <a:r>
              <a:rPr lang="vi-VN" sz="2200" dirty="0">
                <a:latin typeface="Roboto" panose="02000000000000000000" pitchFamily="2" charset="0"/>
                <a:ea typeface="Roboto" panose="02000000000000000000" pitchFamily="2" charset="0"/>
              </a:rPr>
              <a:t>Biểu đồ usecase</a:t>
            </a:r>
            <a:endParaRPr sz="2200" dirty="0">
              <a:latin typeface="Roboto" panose="02000000000000000000" pitchFamily="2" charset="0"/>
              <a:ea typeface="Roboto" panose="02000000000000000000" pitchFamily="2" charset="0"/>
            </a:endParaRPr>
          </a:p>
        </p:txBody>
      </p:sp>
      <p:pic>
        <p:nvPicPr>
          <p:cNvPr id="3" name="Picture 2">
            <a:extLst>
              <a:ext uri="{FF2B5EF4-FFF2-40B4-BE49-F238E27FC236}">
                <a16:creationId xmlns:a16="http://schemas.microsoft.com/office/drawing/2014/main" id="{331B58AC-AFB9-C4ED-CD29-853BAF4977E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97241" y="1002993"/>
            <a:ext cx="7859485" cy="3877851"/>
          </a:xfrm>
          <a:prstGeom prst="rect">
            <a:avLst/>
          </a:prstGeom>
          <a:noFill/>
          <a:ln>
            <a:noFill/>
          </a:ln>
        </p:spPr>
      </p:pic>
    </p:spTree>
    <p:extLst>
      <p:ext uri="{BB962C8B-B14F-4D97-AF65-F5344CB8AC3E}">
        <p14:creationId xmlns:p14="http://schemas.microsoft.com/office/powerpoint/2010/main" val="3192075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2058940" y="262656"/>
            <a:ext cx="5336085" cy="572700"/>
          </a:xfrm>
          <a:prstGeom prst="rect">
            <a:avLst/>
          </a:prstGeom>
        </p:spPr>
        <p:txBody>
          <a:bodyPr spcFirstLastPara="1" wrap="square" lIns="91425" tIns="91425" rIns="91425" bIns="91425" anchor="t" anchorCtr="0">
            <a:noAutofit/>
          </a:bodyPr>
          <a:lstStyle/>
          <a:p>
            <a:pPr algn="ctr"/>
            <a:r>
              <a:rPr lang="vi-VN" sz="2200" dirty="0">
                <a:latin typeface="Roboto" panose="02000000000000000000" pitchFamily="2" charset="0"/>
                <a:ea typeface="Roboto" panose="02000000000000000000" pitchFamily="2" charset="0"/>
              </a:rPr>
              <a:t>Biểu đồ lớp</a:t>
            </a:r>
            <a:endParaRPr sz="2200" dirty="0">
              <a:latin typeface="Roboto" panose="02000000000000000000" pitchFamily="2" charset="0"/>
              <a:ea typeface="Roboto" panose="02000000000000000000" pitchFamily="2" charset="0"/>
            </a:endParaRPr>
          </a:p>
        </p:txBody>
      </p:sp>
      <p:pic>
        <p:nvPicPr>
          <p:cNvPr id="2" name="Picture 1">
            <a:extLst>
              <a:ext uri="{FF2B5EF4-FFF2-40B4-BE49-F238E27FC236}">
                <a16:creationId xmlns:a16="http://schemas.microsoft.com/office/drawing/2014/main" id="{A66CF185-4576-E27A-7914-F166286A673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7200" y="764396"/>
            <a:ext cx="8229600" cy="4199490"/>
          </a:xfrm>
          <a:prstGeom prst="rect">
            <a:avLst/>
          </a:prstGeom>
          <a:noFill/>
          <a:ln>
            <a:noFill/>
          </a:ln>
        </p:spPr>
      </p:pic>
    </p:spTree>
    <p:extLst>
      <p:ext uri="{BB962C8B-B14F-4D97-AF65-F5344CB8AC3E}">
        <p14:creationId xmlns:p14="http://schemas.microsoft.com/office/powerpoint/2010/main" val="35448708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2058940" y="262656"/>
            <a:ext cx="5336085" cy="572700"/>
          </a:xfrm>
          <a:prstGeom prst="rect">
            <a:avLst/>
          </a:prstGeom>
        </p:spPr>
        <p:txBody>
          <a:bodyPr spcFirstLastPara="1" wrap="square" lIns="91425" tIns="91425" rIns="91425" bIns="91425" anchor="t" anchorCtr="0">
            <a:noAutofit/>
          </a:bodyPr>
          <a:lstStyle/>
          <a:p>
            <a:pPr algn="ctr"/>
            <a:r>
              <a:rPr lang="vi-VN" sz="2200" dirty="0">
                <a:latin typeface="Roboto" panose="02000000000000000000" pitchFamily="2" charset="0"/>
                <a:ea typeface="Roboto" panose="02000000000000000000" pitchFamily="2" charset="0"/>
              </a:rPr>
              <a:t>Biểu đồ cơ sở dữ liệu</a:t>
            </a:r>
            <a:endParaRPr sz="2200" dirty="0">
              <a:latin typeface="Roboto" panose="02000000000000000000" pitchFamily="2" charset="0"/>
              <a:ea typeface="Roboto" panose="02000000000000000000" pitchFamily="2" charset="0"/>
            </a:endParaRPr>
          </a:p>
        </p:txBody>
      </p:sp>
      <p:pic>
        <p:nvPicPr>
          <p:cNvPr id="3" name="Picture 2">
            <a:extLst>
              <a:ext uri="{FF2B5EF4-FFF2-40B4-BE49-F238E27FC236}">
                <a16:creationId xmlns:a16="http://schemas.microsoft.com/office/drawing/2014/main" id="{B191BB5B-D962-2AB5-36A9-949D09357B32}"/>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17692" y="719967"/>
            <a:ext cx="7508616" cy="4258432"/>
          </a:xfrm>
          <a:prstGeom prst="rect">
            <a:avLst/>
          </a:prstGeom>
          <a:noFill/>
          <a:ln>
            <a:noFill/>
          </a:ln>
        </p:spPr>
      </p:pic>
    </p:spTree>
    <p:extLst>
      <p:ext uri="{BB962C8B-B14F-4D97-AF65-F5344CB8AC3E}">
        <p14:creationId xmlns:p14="http://schemas.microsoft.com/office/powerpoint/2010/main" val="9358513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4"/>
        <p:cNvGrpSpPr/>
        <p:nvPr/>
      </p:nvGrpSpPr>
      <p:grpSpPr>
        <a:xfrm>
          <a:off x="0" y="0"/>
          <a:ext cx="0" cy="0"/>
          <a:chOff x="0" y="0"/>
          <a:chExt cx="0" cy="0"/>
        </a:xfrm>
      </p:grpSpPr>
      <p:sp>
        <p:nvSpPr>
          <p:cNvPr id="575" name="Google Shape;575;p43"/>
          <p:cNvSpPr txBox="1">
            <a:spLocks noGrp="1"/>
          </p:cNvSpPr>
          <p:nvPr>
            <p:ph type="title"/>
          </p:nvPr>
        </p:nvSpPr>
        <p:spPr>
          <a:xfrm>
            <a:off x="3389825" y="1356150"/>
            <a:ext cx="11724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vi-VN" dirty="0"/>
              <a:t>04</a:t>
            </a:r>
            <a:endParaRPr dirty="0"/>
          </a:p>
        </p:txBody>
      </p:sp>
      <p:sp>
        <p:nvSpPr>
          <p:cNvPr id="576" name="Google Shape;576;p43"/>
          <p:cNvSpPr txBox="1">
            <a:spLocks noGrp="1"/>
          </p:cNvSpPr>
          <p:nvPr>
            <p:ph type="title" idx="2"/>
          </p:nvPr>
        </p:nvSpPr>
        <p:spPr>
          <a:xfrm>
            <a:off x="3507400" y="2586993"/>
            <a:ext cx="4370170" cy="65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Giao diện hệ thống</a:t>
            </a:r>
            <a:endParaRPr dirty="0"/>
          </a:p>
        </p:txBody>
      </p:sp>
      <p:grpSp>
        <p:nvGrpSpPr>
          <p:cNvPr id="577" name="Google Shape;577;p43"/>
          <p:cNvGrpSpPr/>
          <p:nvPr/>
        </p:nvGrpSpPr>
        <p:grpSpPr>
          <a:xfrm>
            <a:off x="3276999" y="1528625"/>
            <a:ext cx="80672" cy="1487545"/>
            <a:chOff x="240800" y="2580554"/>
            <a:chExt cx="14075" cy="276346"/>
          </a:xfrm>
        </p:grpSpPr>
        <p:sp>
          <p:nvSpPr>
            <p:cNvPr id="578" name="Google Shape;578;p43"/>
            <p:cNvSpPr/>
            <p:nvPr/>
          </p:nvSpPr>
          <p:spPr>
            <a:xfrm>
              <a:off x="241878" y="2580554"/>
              <a:ext cx="11398" cy="16995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43"/>
          <p:cNvGrpSpPr/>
          <p:nvPr/>
        </p:nvGrpSpPr>
        <p:grpSpPr>
          <a:xfrm>
            <a:off x="1535093" y="442532"/>
            <a:ext cx="7287904" cy="3610038"/>
            <a:chOff x="1535093" y="442532"/>
            <a:chExt cx="7287904" cy="3610038"/>
          </a:xfrm>
        </p:grpSpPr>
        <p:sp>
          <p:nvSpPr>
            <p:cNvPr id="583" name="Google Shape;583;p43"/>
            <p:cNvSpPr/>
            <p:nvPr/>
          </p:nvSpPr>
          <p:spPr>
            <a:xfrm>
              <a:off x="8734554" y="1228088"/>
              <a:ext cx="88442" cy="88442"/>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6118493" y="3964199"/>
              <a:ext cx="88449" cy="88371"/>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1535093" y="3265257"/>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1667943" y="442532"/>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43"/>
          <p:cNvGrpSpPr/>
          <p:nvPr/>
        </p:nvGrpSpPr>
        <p:grpSpPr>
          <a:xfrm flipH="1">
            <a:off x="7880579" y="2059155"/>
            <a:ext cx="543432" cy="741197"/>
            <a:chOff x="2278754" y="3912467"/>
            <a:chExt cx="543432" cy="741197"/>
          </a:xfrm>
        </p:grpSpPr>
        <p:sp>
          <p:nvSpPr>
            <p:cNvPr id="588" name="Google Shape;58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1412772" y="4130692"/>
            <a:ext cx="541000" cy="741197"/>
            <a:chOff x="548547" y="2097130"/>
            <a:chExt cx="541000" cy="741197"/>
          </a:xfrm>
        </p:grpSpPr>
        <p:sp>
          <p:nvSpPr>
            <p:cNvPr id="613" name="Google Shape;613;p43"/>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43"/>
          <p:cNvGrpSpPr/>
          <p:nvPr/>
        </p:nvGrpSpPr>
        <p:grpSpPr>
          <a:xfrm flipH="1">
            <a:off x="5726954" y="313580"/>
            <a:ext cx="543432" cy="741197"/>
            <a:chOff x="2278754" y="3912467"/>
            <a:chExt cx="543432" cy="741197"/>
          </a:xfrm>
        </p:grpSpPr>
        <p:sp>
          <p:nvSpPr>
            <p:cNvPr id="638" name="Google Shape;63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29150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2058940" y="262656"/>
            <a:ext cx="5336085" cy="572700"/>
          </a:xfrm>
          <a:prstGeom prst="rect">
            <a:avLst/>
          </a:prstGeom>
        </p:spPr>
        <p:txBody>
          <a:bodyPr spcFirstLastPara="1" wrap="square" lIns="91425" tIns="91425" rIns="91425" bIns="91425" anchor="t" anchorCtr="0">
            <a:noAutofit/>
          </a:bodyPr>
          <a:lstStyle/>
          <a:p>
            <a:pPr algn="ctr"/>
            <a:r>
              <a:rPr lang="vi-VN" sz="2200" dirty="0">
                <a:latin typeface="Roboto" panose="02000000000000000000" pitchFamily="2" charset="0"/>
                <a:ea typeface="Roboto" panose="02000000000000000000" pitchFamily="2" charset="0"/>
              </a:rPr>
              <a:t>Giao diện chương trình</a:t>
            </a:r>
            <a:endParaRPr sz="2200" dirty="0">
              <a:latin typeface="Roboto" panose="02000000000000000000" pitchFamily="2" charset="0"/>
              <a:ea typeface="Roboto" panose="02000000000000000000" pitchFamily="2" charset="0"/>
            </a:endParaRPr>
          </a:p>
        </p:txBody>
      </p:sp>
      <p:pic>
        <p:nvPicPr>
          <p:cNvPr id="3" name="Picture 2">
            <a:extLst>
              <a:ext uri="{FF2B5EF4-FFF2-40B4-BE49-F238E27FC236}">
                <a16:creationId xmlns:a16="http://schemas.microsoft.com/office/drawing/2014/main" id="{CAF2EB61-1FC6-FEAA-AAA0-C224258B2861}"/>
              </a:ext>
            </a:extLst>
          </p:cNvPr>
          <p:cNvPicPr>
            <a:picLocks noChangeAspect="1"/>
          </p:cNvPicPr>
          <p:nvPr/>
        </p:nvPicPr>
        <p:blipFill>
          <a:blip r:embed="rId4"/>
          <a:stretch>
            <a:fillRect/>
          </a:stretch>
        </p:blipFill>
        <p:spPr>
          <a:xfrm>
            <a:off x="204014" y="643434"/>
            <a:ext cx="2851243" cy="2444872"/>
          </a:xfrm>
          <a:prstGeom prst="rect">
            <a:avLst/>
          </a:prstGeom>
        </p:spPr>
      </p:pic>
      <p:pic>
        <p:nvPicPr>
          <p:cNvPr id="4" name="Picture 3">
            <a:extLst>
              <a:ext uri="{FF2B5EF4-FFF2-40B4-BE49-F238E27FC236}">
                <a16:creationId xmlns:a16="http://schemas.microsoft.com/office/drawing/2014/main" id="{9DB8A120-767E-45AF-599E-5F1C2EDB4624}"/>
              </a:ext>
            </a:extLst>
          </p:cNvPr>
          <p:cNvPicPr>
            <a:picLocks noChangeAspect="1"/>
          </p:cNvPicPr>
          <p:nvPr/>
        </p:nvPicPr>
        <p:blipFill>
          <a:blip r:embed="rId5"/>
          <a:stretch>
            <a:fillRect/>
          </a:stretch>
        </p:blipFill>
        <p:spPr>
          <a:xfrm>
            <a:off x="6168570" y="692224"/>
            <a:ext cx="2909301" cy="2347292"/>
          </a:xfrm>
          <a:prstGeom prst="rect">
            <a:avLst/>
          </a:prstGeom>
        </p:spPr>
      </p:pic>
      <p:pic>
        <p:nvPicPr>
          <p:cNvPr id="5" name="Picture 4">
            <a:extLst>
              <a:ext uri="{FF2B5EF4-FFF2-40B4-BE49-F238E27FC236}">
                <a16:creationId xmlns:a16="http://schemas.microsoft.com/office/drawing/2014/main" id="{CAC19450-45EA-DFF3-7D3C-1A61BE7A15A3}"/>
              </a:ext>
            </a:extLst>
          </p:cNvPr>
          <p:cNvPicPr>
            <a:picLocks noChangeAspect="1"/>
          </p:cNvPicPr>
          <p:nvPr/>
        </p:nvPicPr>
        <p:blipFill>
          <a:blip r:embed="rId6"/>
          <a:stretch>
            <a:fillRect/>
          </a:stretch>
        </p:blipFill>
        <p:spPr>
          <a:xfrm>
            <a:off x="3142346" y="1929364"/>
            <a:ext cx="2946399" cy="2951480"/>
          </a:xfrm>
          <a:prstGeom prst="rect">
            <a:avLst/>
          </a:prstGeom>
        </p:spPr>
      </p:pic>
    </p:spTree>
    <p:extLst>
      <p:ext uri="{BB962C8B-B14F-4D97-AF65-F5344CB8AC3E}">
        <p14:creationId xmlns:p14="http://schemas.microsoft.com/office/powerpoint/2010/main" val="10158976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94"/>
        <p:cNvGrpSpPr/>
        <p:nvPr/>
      </p:nvGrpSpPr>
      <p:grpSpPr>
        <a:xfrm>
          <a:off x="0" y="0"/>
          <a:ext cx="0" cy="0"/>
          <a:chOff x="0" y="0"/>
          <a:chExt cx="0" cy="0"/>
        </a:xfrm>
      </p:grpSpPr>
      <p:sp>
        <p:nvSpPr>
          <p:cNvPr id="3" name="TextBox 2">
            <a:extLst>
              <a:ext uri="{FF2B5EF4-FFF2-40B4-BE49-F238E27FC236}">
                <a16:creationId xmlns:a16="http://schemas.microsoft.com/office/drawing/2014/main" id="{7E8BA831-D3A5-1608-54CA-D9BA361B5A57}"/>
              </a:ext>
            </a:extLst>
          </p:cNvPr>
          <p:cNvSpPr txBox="1"/>
          <p:nvPr/>
        </p:nvSpPr>
        <p:spPr>
          <a:xfrm>
            <a:off x="955954" y="1726731"/>
            <a:ext cx="7741222" cy="1015663"/>
          </a:xfrm>
          <a:prstGeom prst="rect">
            <a:avLst/>
          </a:prstGeom>
          <a:noFill/>
        </p:spPr>
        <p:txBody>
          <a:bodyPr wrap="none" rtlCol="0">
            <a:spAutoFit/>
          </a:bodyPr>
          <a:lstStyle/>
          <a:p>
            <a:r>
              <a:rPr lang="vi-VN" sz="6000" dirty="0">
                <a:solidFill>
                  <a:schemeClr val="bg1"/>
                </a:solidFill>
              </a:rPr>
              <a:t>Thank for </a:t>
            </a:r>
            <a:r>
              <a:rPr lang="vi-VN" sz="6000">
                <a:solidFill>
                  <a:schemeClr val="bg1"/>
                </a:solidFill>
              </a:rPr>
              <a:t>listening ❤️</a:t>
            </a:r>
            <a:endParaRPr lang="vi-VN" sz="6000"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Danh </a:t>
            </a:r>
            <a:r>
              <a:rPr lang="vi-VN" dirty="0"/>
              <a:t>sách thành viên</a:t>
            </a:r>
            <a:endParaRPr dirty="0"/>
          </a:p>
          <a:p>
            <a:pPr marL="0" lvl="0" indent="0" algn="l" rtl="0">
              <a:spcBef>
                <a:spcPts val="0"/>
              </a:spcBef>
              <a:spcAft>
                <a:spcPts val="0"/>
              </a:spcAft>
              <a:buNone/>
            </a:pPr>
            <a:endParaRPr dirty="0"/>
          </a:p>
        </p:txBody>
      </p:sp>
      <p:grpSp>
        <p:nvGrpSpPr>
          <p:cNvPr id="239" name="Google Shape;239;p36"/>
          <p:cNvGrpSpPr/>
          <p:nvPr/>
        </p:nvGrpSpPr>
        <p:grpSpPr>
          <a:xfrm>
            <a:off x="396318" y="1376775"/>
            <a:ext cx="8426679" cy="2929625"/>
            <a:chOff x="1890971" y="1788200"/>
            <a:chExt cx="2169979" cy="754416"/>
          </a:xfrm>
        </p:grpSpPr>
        <p:sp>
          <p:nvSpPr>
            <p:cNvPr id="240" name="Google Shape;240;p3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6"/>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e 1">
            <a:extLst>
              <a:ext uri="{FF2B5EF4-FFF2-40B4-BE49-F238E27FC236}">
                <a16:creationId xmlns:a16="http://schemas.microsoft.com/office/drawing/2014/main" id="{6936BA4A-101F-CBAF-0F57-CD04D94708B3}"/>
              </a:ext>
            </a:extLst>
          </p:cNvPr>
          <p:cNvGraphicFramePr>
            <a:graphicFrameLocks noGrp="1"/>
          </p:cNvGraphicFramePr>
          <p:nvPr>
            <p:extLst>
              <p:ext uri="{D42A27DB-BD31-4B8C-83A1-F6EECF244321}">
                <p14:modId xmlns:p14="http://schemas.microsoft.com/office/powerpoint/2010/main" val="3143237549"/>
              </p:ext>
            </p:extLst>
          </p:nvPr>
        </p:nvGraphicFramePr>
        <p:xfrm>
          <a:off x="809624" y="1212261"/>
          <a:ext cx="7284246" cy="3591673"/>
        </p:xfrm>
        <a:graphic>
          <a:graphicData uri="http://schemas.openxmlformats.org/drawingml/2006/table">
            <a:tbl>
              <a:tblPr firstRow="1" bandRow="1">
                <a:tableStyleId>{4A7DD719-9621-4D08-82BD-CEEEF91EE175}</a:tableStyleId>
              </a:tblPr>
              <a:tblGrid>
                <a:gridCol w="1947864">
                  <a:extLst>
                    <a:ext uri="{9D8B030D-6E8A-4147-A177-3AD203B41FA5}">
                      <a16:colId xmlns:a16="http://schemas.microsoft.com/office/drawing/2014/main" val="165741324"/>
                    </a:ext>
                  </a:extLst>
                </a:gridCol>
                <a:gridCol w="1507332">
                  <a:extLst>
                    <a:ext uri="{9D8B030D-6E8A-4147-A177-3AD203B41FA5}">
                      <a16:colId xmlns:a16="http://schemas.microsoft.com/office/drawing/2014/main" val="4262790513"/>
                    </a:ext>
                  </a:extLst>
                </a:gridCol>
                <a:gridCol w="3829050">
                  <a:extLst>
                    <a:ext uri="{9D8B030D-6E8A-4147-A177-3AD203B41FA5}">
                      <a16:colId xmlns:a16="http://schemas.microsoft.com/office/drawing/2014/main" val="1522889576"/>
                    </a:ext>
                  </a:extLst>
                </a:gridCol>
              </a:tblGrid>
              <a:tr h="452233">
                <a:tc>
                  <a:txBody>
                    <a:bodyPr/>
                    <a:lstStyle/>
                    <a:p>
                      <a:r>
                        <a:rPr lang="vi-VN" dirty="0">
                          <a:solidFill>
                            <a:schemeClr val="bg1"/>
                          </a:solidFill>
                        </a:rPr>
                        <a:t>Tên thành viên</a:t>
                      </a:r>
                      <a:endParaRPr lang="en-US" dirty="0">
                        <a:solidFill>
                          <a:schemeClr val="bg1"/>
                        </a:solidFill>
                      </a:endParaRPr>
                    </a:p>
                  </a:txBody>
                  <a:tcPr/>
                </a:tc>
                <a:tc>
                  <a:txBody>
                    <a:bodyPr/>
                    <a:lstStyle/>
                    <a:p>
                      <a:r>
                        <a:rPr lang="vi-VN" dirty="0">
                          <a:solidFill>
                            <a:schemeClr val="bg1"/>
                          </a:solidFill>
                        </a:rPr>
                        <a:t>MSSV</a:t>
                      </a:r>
                      <a:endParaRPr lang="en-US" dirty="0">
                        <a:solidFill>
                          <a:schemeClr val="bg1"/>
                        </a:solidFill>
                      </a:endParaRPr>
                    </a:p>
                  </a:txBody>
                  <a:tcPr/>
                </a:tc>
                <a:tc>
                  <a:txBody>
                    <a:bodyPr/>
                    <a:lstStyle/>
                    <a:p>
                      <a:r>
                        <a:rPr lang="vi-VN" dirty="0">
                          <a:solidFill>
                            <a:schemeClr val="bg1"/>
                          </a:solidFill>
                        </a:rPr>
                        <a:t>Nhiệm vụ</a:t>
                      </a:r>
                      <a:endParaRPr lang="en-US" dirty="0">
                        <a:solidFill>
                          <a:schemeClr val="bg1"/>
                        </a:solidFill>
                      </a:endParaRPr>
                    </a:p>
                  </a:txBody>
                  <a:tcPr/>
                </a:tc>
                <a:extLst>
                  <a:ext uri="{0D108BD9-81ED-4DB2-BD59-A6C34878D82A}">
                    <a16:rowId xmlns:a16="http://schemas.microsoft.com/office/drawing/2014/main" val="1419484833"/>
                  </a:ext>
                </a:extLst>
              </a:tr>
              <a:tr h="654198">
                <a:tc>
                  <a:txBody>
                    <a:bodyPr/>
                    <a:lstStyle/>
                    <a:p>
                      <a:r>
                        <a:rPr lang="vi-VN" dirty="0">
                          <a:solidFill>
                            <a:schemeClr val="bg1"/>
                          </a:solidFill>
                        </a:rPr>
                        <a:t>Phạm Minh Hiếu</a:t>
                      </a:r>
                      <a:endParaRPr lang="en-US" dirty="0">
                        <a:solidFill>
                          <a:schemeClr val="bg1"/>
                        </a:solidFill>
                      </a:endParaRPr>
                    </a:p>
                  </a:txBody>
                  <a:tcPr/>
                </a:tc>
                <a:tc>
                  <a:txBody>
                    <a:bodyPr/>
                    <a:lstStyle/>
                    <a:p>
                      <a:r>
                        <a:rPr lang="vi-VN" dirty="0">
                          <a:solidFill>
                            <a:schemeClr val="bg1"/>
                          </a:solidFill>
                        </a:rPr>
                        <a:t>85819</a:t>
                      </a:r>
                      <a:endParaRPr lang="en-US" dirty="0">
                        <a:solidFill>
                          <a:schemeClr val="bg1"/>
                        </a:solidFill>
                      </a:endParaRPr>
                    </a:p>
                  </a:txBody>
                  <a:tcPr/>
                </a:tc>
                <a:tc>
                  <a:txBody>
                    <a:bodyPr/>
                    <a:lstStyle/>
                    <a:p>
                      <a:r>
                        <a:rPr lang="vi-VN" sz="1400" b="0" i="0" u="none" strike="noStrike" cap="none" dirty="0">
                          <a:solidFill>
                            <a:schemeClr val="bg1"/>
                          </a:solidFill>
                          <a:effectLst/>
                          <a:latin typeface="Arial"/>
                          <a:ea typeface="Arial"/>
                          <a:cs typeface="Arial"/>
                          <a:sym typeface="Arial"/>
                        </a:rPr>
                        <a:t>Tiến hành phân tích thiết kế hệ thống chung và nghiệp vụ liên quan đến website giới thiệu sản phẩm thiết bị đeo thông minh.</a:t>
                      </a:r>
                      <a:endParaRPr lang="en-US" dirty="0">
                        <a:solidFill>
                          <a:schemeClr val="bg1"/>
                        </a:solidFill>
                      </a:endParaRPr>
                    </a:p>
                  </a:txBody>
                  <a:tcPr/>
                </a:tc>
                <a:extLst>
                  <a:ext uri="{0D108BD9-81ED-4DB2-BD59-A6C34878D82A}">
                    <a16:rowId xmlns:a16="http://schemas.microsoft.com/office/drawing/2014/main" val="725654565"/>
                  </a:ext>
                </a:extLst>
              </a:tr>
              <a:tr h="654198">
                <a:tc>
                  <a:txBody>
                    <a:bodyPr/>
                    <a:lstStyle/>
                    <a:p>
                      <a:r>
                        <a:rPr lang="vi-VN" dirty="0">
                          <a:solidFill>
                            <a:schemeClr val="bg1"/>
                          </a:solidFill>
                        </a:rPr>
                        <a:t>Lê Minh Hiếu</a:t>
                      </a:r>
                      <a:endParaRPr lang="en-US" dirty="0">
                        <a:solidFill>
                          <a:schemeClr val="bg1"/>
                        </a:solidFill>
                      </a:endParaRPr>
                    </a:p>
                  </a:txBody>
                  <a:tcPr/>
                </a:tc>
                <a:tc>
                  <a:txBody>
                    <a:bodyPr/>
                    <a:lstStyle/>
                    <a:p>
                      <a:r>
                        <a:rPr lang="vi-VN" dirty="0">
                          <a:solidFill>
                            <a:schemeClr val="bg1"/>
                          </a:solidFill>
                        </a:rPr>
                        <a:t>89973</a:t>
                      </a:r>
                      <a:endParaRPr lang="en-US" dirty="0">
                        <a:solidFill>
                          <a:schemeClr val="bg1"/>
                        </a:solidFill>
                      </a:endParaRPr>
                    </a:p>
                  </a:txBody>
                  <a:tcPr/>
                </a:tc>
                <a:tc>
                  <a:txBody>
                    <a:bodyPr/>
                    <a:lstStyle/>
                    <a:p>
                      <a:r>
                        <a:rPr lang="vi-VN" sz="1400" b="0" i="0" u="none" strike="noStrike" cap="none" dirty="0">
                          <a:solidFill>
                            <a:schemeClr val="bg1"/>
                          </a:solidFill>
                          <a:effectLst/>
                          <a:latin typeface="Arial"/>
                          <a:ea typeface="Arial"/>
                          <a:cs typeface="Arial"/>
                          <a:sym typeface="Arial"/>
                        </a:rPr>
                        <a:t>Tiến hành phân tích thiết kế hệ thống chung và nghiệp vụ liên quan đến việc nhập hàng, ghi nhận và xử lý đơn hàng</a:t>
                      </a:r>
                      <a:endParaRPr lang="en-US" dirty="0">
                        <a:solidFill>
                          <a:schemeClr val="bg1"/>
                        </a:solidFill>
                      </a:endParaRPr>
                    </a:p>
                  </a:txBody>
                  <a:tcPr/>
                </a:tc>
                <a:extLst>
                  <a:ext uri="{0D108BD9-81ED-4DB2-BD59-A6C34878D82A}">
                    <a16:rowId xmlns:a16="http://schemas.microsoft.com/office/drawing/2014/main" val="3473364697"/>
                  </a:ext>
                </a:extLst>
              </a:tr>
              <a:tr h="654198">
                <a:tc>
                  <a:txBody>
                    <a:bodyPr/>
                    <a:lstStyle/>
                    <a:p>
                      <a:r>
                        <a:rPr lang="vi-VN" dirty="0">
                          <a:solidFill>
                            <a:schemeClr val="bg1"/>
                          </a:solidFill>
                        </a:rPr>
                        <a:t>Nguyễn Xuân Bách</a:t>
                      </a:r>
                      <a:endParaRPr lang="en-US" dirty="0">
                        <a:solidFill>
                          <a:schemeClr val="bg1"/>
                        </a:solidFill>
                      </a:endParaRPr>
                    </a:p>
                  </a:txBody>
                  <a:tcPr/>
                </a:tc>
                <a:tc>
                  <a:txBody>
                    <a:bodyPr/>
                    <a:lstStyle/>
                    <a:p>
                      <a:r>
                        <a:rPr lang="vi-VN" dirty="0">
                          <a:solidFill>
                            <a:schemeClr val="bg1"/>
                          </a:solidFill>
                        </a:rPr>
                        <a:t>85758</a:t>
                      </a:r>
                      <a:endParaRPr lang="en-US" dirty="0">
                        <a:solidFill>
                          <a:schemeClr val="bg1"/>
                        </a:solidFill>
                      </a:endParaRPr>
                    </a:p>
                  </a:txBody>
                  <a:tcPr/>
                </a:tc>
                <a:tc>
                  <a:txBody>
                    <a:bodyPr/>
                    <a:lstStyle/>
                    <a:p>
                      <a:r>
                        <a:rPr lang="vi-VN" sz="1400" b="0" i="0" u="none" strike="noStrike" cap="none" dirty="0">
                          <a:solidFill>
                            <a:schemeClr val="bg1"/>
                          </a:solidFill>
                          <a:effectLst/>
                          <a:latin typeface="Arial"/>
                          <a:ea typeface="Arial"/>
                          <a:cs typeface="Arial"/>
                          <a:sym typeface="Arial"/>
                        </a:rPr>
                        <a:t>Tiến hành phân tích thiết kế hệ thống chung và nghiệp vụ liên quan đến nghiệp vụ theo dõi giao hàng và kênh phản hồi thông tin, chăm sóc khách hàng</a:t>
                      </a:r>
                      <a:endParaRPr lang="en-US" dirty="0">
                        <a:solidFill>
                          <a:schemeClr val="bg1"/>
                        </a:solidFill>
                      </a:endParaRPr>
                    </a:p>
                  </a:txBody>
                  <a:tcPr/>
                </a:tc>
                <a:extLst>
                  <a:ext uri="{0D108BD9-81ED-4DB2-BD59-A6C34878D82A}">
                    <a16:rowId xmlns:a16="http://schemas.microsoft.com/office/drawing/2014/main" val="3347963956"/>
                  </a:ext>
                </a:extLst>
              </a:tr>
              <a:tr h="654198">
                <a:tc>
                  <a:txBody>
                    <a:bodyPr/>
                    <a:lstStyle/>
                    <a:p>
                      <a:r>
                        <a:rPr lang="vi-VN" dirty="0">
                          <a:solidFill>
                            <a:schemeClr val="bg1"/>
                          </a:solidFill>
                        </a:rPr>
                        <a:t>Bùi Duy Mạnh</a:t>
                      </a:r>
                      <a:endParaRPr lang="en-US" dirty="0">
                        <a:solidFill>
                          <a:schemeClr val="bg1"/>
                        </a:solidFill>
                      </a:endParaRPr>
                    </a:p>
                  </a:txBody>
                  <a:tcPr/>
                </a:tc>
                <a:tc>
                  <a:txBody>
                    <a:bodyPr/>
                    <a:lstStyle/>
                    <a:p>
                      <a:r>
                        <a:rPr lang="vi-VN" dirty="0">
                          <a:solidFill>
                            <a:schemeClr val="bg1"/>
                          </a:solidFill>
                        </a:rPr>
                        <a:t>83922</a:t>
                      </a:r>
                      <a:endParaRPr lang="en-US" dirty="0">
                        <a:solidFill>
                          <a:schemeClr val="bg1"/>
                        </a:solidFill>
                      </a:endParaRPr>
                    </a:p>
                  </a:txBody>
                  <a:tcPr/>
                </a:tc>
                <a:tc>
                  <a:txBody>
                    <a:bodyPr/>
                    <a:lstStyle/>
                    <a:p>
                      <a:r>
                        <a:rPr lang="vi-VN" sz="1400" b="0" i="0" u="none" strike="noStrike" cap="none" dirty="0">
                          <a:solidFill>
                            <a:schemeClr val="bg1"/>
                          </a:solidFill>
                          <a:effectLst/>
                          <a:latin typeface="Arial"/>
                          <a:ea typeface="Arial"/>
                          <a:cs typeface="Arial"/>
                          <a:sym typeface="Arial"/>
                        </a:rPr>
                        <a:t>Tiến hành phân tích thiết kế hệ thống chung và nghiệp vụ liên quan đến việc thanh toán đơn hàng trực tuyến</a:t>
                      </a:r>
                      <a:endParaRPr lang="en-US" dirty="0">
                        <a:solidFill>
                          <a:schemeClr val="bg1"/>
                        </a:solidFill>
                      </a:endParaRPr>
                    </a:p>
                  </a:txBody>
                  <a:tcPr/>
                </a:tc>
                <a:extLst>
                  <a:ext uri="{0D108BD9-81ED-4DB2-BD59-A6C34878D82A}">
                    <a16:rowId xmlns:a16="http://schemas.microsoft.com/office/drawing/2014/main" val="161845952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6"/>
        <p:cNvGrpSpPr/>
        <p:nvPr/>
      </p:nvGrpSpPr>
      <p:grpSpPr>
        <a:xfrm>
          <a:off x="0" y="0"/>
          <a:ext cx="0" cy="0"/>
          <a:chOff x="0" y="0"/>
          <a:chExt cx="0" cy="0"/>
        </a:xfrm>
      </p:grpSpPr>
      <p:sp>
        <p:nvSpPr>
          <p:cNvPr id="248" name="Google Shape;248;p37"/>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Giới thiệu về đề tài và công ty</a:t>
            </a:r>
            <a:endParaRPr dirty="0"/>
          </a:p>
        </p:txBody>
      </p:sp>
      <p:sp>
        <p:nvSpPr>
          <p:cNvPr id="249" name="Google Shape;249;p37"/>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50" name="Google Shape;250;p37"/>
          <p:cNvSpPr txBox="1">
            <a:spLocks noGrp="1"/>
          </p:cNvSpPr>
          <p:nvPr>
            <p:ph type="subTitle" idx="3"/>
          </p:nvPr>
        </p:nvSpPr>
        <p:spPr>
          <a:xfrm>
            <a:off x="451153" y="2146716"/>
            <a:ext cx="2649235" cy="8364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Tìm hiểu thực trạng và nhu cầu hiện này về thiết bị đeo thông minh</a:t>
            </a:r>
            <a:endParaRPr dirty="0"/>
          </a:p>
        </p:txBody>
      </p:sp>
      <p:sp>
        <p:nvSpPr>
          <p:cNvPr id="251" name="Google Shape;251;p37"/>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Khảo sát và xác lập dự án</a:t>
            </a:r>
            <a:endParaRPr dirty="0"/>
          </a:p>
        </p:txBody>
      </p:sp>
      <p:sp>
        <p:nvSpPr>
          <p:cNvPr id="252" name="Google Shape;252;p37"/>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53" name="Google Shape;253;p37"/>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Tìm hiểu nghiệp vụ và lựa chọn công nghệ cho dự án</a:t>
            </a:r>
            <a:endParaRPr dirty="0"/>
          </a:p>
        </p:txBody>
      </p:sp>
      <p:sp>
        <p:nvSpPr>
          <p:cNvPr id="254" name="Google Shape;254;p37"/>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Phân tích thiết kế hệ thống</a:t>
            </a:r>
            <a:endParaRPr dirty="0"/>
          </a:p>
        </p:txBody>
      </p:sp>
      <p:sp>
        <p:nvSpPr>
          <p:cNvPr id="255" name="Google Shape;255;p37"/>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56" name="Google Shape;256;p37"/>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Phân tích chức năng, vẽ biểu đồ thể hiện cho các chức năng trong hệ thống</a:t>
            </a:r>
            <a:endParaRPr dirty="0"/>
          </a:p>
        </p:txBody>
      </p:sp>
      <p:sp>
        <p:nvSpPr>
          <p:cNvPr id="257" name="Google Shape;257;p37"/>
          <p:cNvSpPr txBox="1">
            <a:spLocks noGrp="1"/>
          </p:cNvSpPr>
          <p:nvPr>
            <p:ph type="subTitle" idx="13"/>
          </p:nvPr>
        </p:nvSpPr>
        <p:spPr>
          <a:xfrm>
            <a:off x="3413000" y="3560797"/>
            <a:ext cx="2317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Giao diện chương trình</a:t>
            </a:r>
            <a:endParaRPr dirty="0"/>
          </a:p>
        </p:txBody>
      </p:sp>
      <p:sp>
        <p:nvSpPr>
          <p:cNvPr id="258" name="Google Shape;258;p37"/>
          <p:cNvSpPr txBox="1">
            <a:spLocks noGrp="1"/>
          </p:cNvSpPr>
          <p:nvPr>
            <p:ph type="title" idx="14"/>
          </p:nvPr>
        </p:nvSpPr>
        <p:spPr>
          <a:xfrm>
            <a:off x="4022600" y="3108506"/>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59" name="Google Shape;259;p37"/>
          <p:cNvSpPr txBox="1">
            <a:spLocks noGrp="1"/>
          </p:cNvSpPr>
          <p:nvPr>
            <p:ph type="subTitle" idx="15"/>
          </p:nvPr>
        </p:nvSpPr>
        <p:spPr>
          <a:xfrm>
            <a:off x="3413500" y="3936897"/>
            <a:ext cx="2316900" cy="6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dirty="0"/>
              <a:t>Trình bày giao diện của hệ thống sau khi hoàn thành</a:t>
            </a:r>
            <a:endParaRPr dirty="0"/>
          </a:p>
        </p:txBody>
      </p:sp>
      <p:grpSp>
        <p:nvGrpSpPr>
          <p:cNvPr id="266" name="Google Shape;266;p37"/>
          <p:cNvGrpSpPr/>
          <p:nvPr/>
        </p:nvGrpSpPr>
        <p:grpSpPr>
          <a:xfrm>
            <a:off x="105579" y="4273092"/>
            <a:ext cx="543432" cy="741197"/>
            <a:chOff x="2278754" y="3912467"/>
            <a:chExt cx="543432" cy="741197"/>
          </a:xfrm>
        </p:grpSpPr>
        <p:sp>
          <p:nvSpPr>
            <p:cNvPr id="267" name="Google Shape;267;p37"/>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7"/>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7"/>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7"/>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7"/>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7"/>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7"/>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7"/>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7"/>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7"/>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7"/>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7"/>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7"/>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7"/>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7"/>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7"/>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7"/>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7"/>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7"/>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7"/>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7"/>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7"/>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37"/>
          <p:cNvGrpSpPr/>
          <p:nvPr/>
        </p:nvGrpSpPr>
        <p:grpSpPr>
          <a:xfrm>
            <a:off x="396318" y="1228088"/>
            <a:ext cx="8426679" cy="2929625"/>
            <a:chOff x="1890971" y="1788200"/>
            <a:chExt cx="2169979" cy="754416"/>
          </a:xfrm>
        </p:grpSpPr>
        <p:sp>
          <p:nvSpPr>
            <p:cNvPr id="292" name="Google Shape;292;p37"/>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7"/>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7"/>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4"/>
        <p:cNvGrpSpPr/>
        <p:nvPr/>
      </p:nvGrpSpPr>
      <p:grpSpPr>
        <a:xfrm>
          <a:off x="0" y="0"/>
          <a:ext cx="0" cy="0"/>
          <a:chOff x="0" y="0"/>
          <a:chExt cx="0" cy="0"/>
        </a:xfrm>
      </p:grpSpPr>
      <p:sp>
        <p:nvSpPr>
          <p:cNvPr id="575" name="Google Shape;575;p43"/>
          <p:cNvSpPr txBox="1">
            <a:spLocks noGrp="1"/>
          </p:cNvSpPr>
          <p:nvPr>
            <p:ph type="title"/>
          </p:nvPr>
        </p:nvSpPr>
        <p:spPr>
          <a:xfrm>
            <a:off x="3389825" y="1356150"/>
            <a:ext cx="11724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576" name="Google Shape;576;p43"/>
          <p:cNvSpPr txBox="1">
            <a:spLocks noGrp="1"/>
          </p:cNvSpPr>
          <p:nvPr>
            <p:ph type="title" idx="2"/>
          </p:nvPr>
        </p:nvSpPr>
        <p:spPr>
          <a:xfrm>
            <a:off x="3507400" y="2586993"/>
            <a:ext cx="4370170" cy="65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Giới thiệu về đề tài và công ty</a:t>
            </a:r>
            <a:endParaRPr dirty="0"/>
          </a:p>
        </p:txBody>
      </p:sp>
      <p:grpSp>
        <p:nvGrpSpPr>
          <p:cNvPr id="577" name="Google Shape;577;p43"/>
          <p:cNvGrpSpPr/>
          <p:nvPr/>
        </p:nvGrpSpPr>
        <p:grpSpPr>
          <a:xfrm>
            <a:off x="3276999" y="1528625"/>
            <a:ext cx="80672" cy="1487545"/>
            <a:chOff x="240800" y="2580554"/>
            <a:chExt cx="14075" cy="276346"/>
          </a:xfrm>
        </p:grpSpPr>
        <p:sp>
          <p:nvSpPr>
            <p:cNvPr id="578" name="Google Shape;578;p43"/>
            <p:cNvSpPr/>
            <p:nvPr/>
          </p:nvSpPr>
          <p:spPr>
            <a:xfrm>
              <a:off x="241878" y="2580554"/>
              <a:ext cx="11398" cy="16995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43"/>
          <p:cNvGrpSpPr/>
          <p:nvPr/>
        </p:nvGrpSpPr>
        <p:grpSpPr>
          <a:xfrm>
            <a:off x="1535093" y="442532"/>
            <a:ext cx="7287904" cy="3610038"/>
            <a:chOff x="1535093" y="442532"/>
            <a:chExt cx="7287904" cy="3610038"/>
          </a:xfrm>
        </p:grpSpPr>
        <p:sp>
          <p:nvSpPr>
            <p:cNvPr id="583" name="Google Shape;583;p43"/>
            <p:cNvSpPr/>
            <p:nvPr/>
          </p:nvSpPr>
          <p:spPr>
            <a:xfrm>
              <a:off x="8734554" y="1228088"/>
              <a:ext cx="88442" cy="88442"/>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6118493" y="3964199"/>
              <a:ext cx="88449" cy="88371"/>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1535093" y="3265257"/>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1667943" y="442532"/>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43"/>
          <p:cNvGrpSpPr/>
          <p:nvPr/>
        </p:nvGrpSpPr>
        <p:grpSpPr>
          <a:xfrm flipH="1">
            <a:off x="7880579" y="2059155"/>
            <a:ext cx="543432" cy="741197"/>
            <a:chOff x="2278754" y="3912467"/>
            <a:chExt cx="543432" cy="741197"/>
          </a:xfrm>
        </p:grpSpPr>
        <p:sp>
          <p:nvSpPr>
            <p:cNvPr id="588" name="Google Shape;58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1412772" y="4130692"/>
            <a:ext cx="541000" cy="741197"/>
            <a:chOff x="548547" y="2097130"/>
            <a:chExt cx="541000" cy="741197"/>
          </a:xfrm>
        </p:grpSpPr>
        <p:sp>
          <p:nvSpPr>
            <p:cNvPr id="613" name="Google Shape;613;p43"/>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43"/>
          <p:cNvGrpSpPr/>
          <p:nvPr/>
        </p:nvGrpSpPr>
        <p:grpSpPr>
          <a:xfrm flipH="1">
            <a:off x="5726954" y="313580"/>
            <a:ext cx="543432" cy="741197"/>
            <a:chOff x="2278754" y="3912467"/>
            <a:chExt cx="543432" cy="741197"/>
          </a:xfrm>
        </p:grpSpPr>
        <p:sp>
          <p:nvSpPr>
            <p:cNvPr id="638" name="Google Shape;63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948600" y="437992"/>
            <a:ext cx="8195400" cy="572700"/>
          </a:xfrm>
          <a:prstGeom prst="rect">
            <a:avLst/>
          </a:prstGeom>
        </p:spPr>
        <p:txBody>
          <a:bodyPr spcFirstLastPara="1" wrap="square" lIns="91425" tIns="91425" rIns="91425" bIns="91425" anchor="t" anchorCtr="0">
            <a:noAutofit/>
          </a:bodyPr>
          <a:lstStyle/>
          <a:p>
            <a:r>
              <a:rPr lang="vi-VN" sz="2200" dirty="0">
                <a:latin typeface="Roboto" panose="02000000000000000000" pitchFamily="2" charset="0"/>
                <a:ea typeface="Roboto" panose="02000000000000000000" pitchFamily="2" charset="0"/>
              </a:rPr>
              <a:t>1. Thực trạng nhu cầu về thiết bị đeo thông minh</a:t>
            </a:r>
            <a:endParaRPr sz="2200" dirty="0">
              <a:latin typeface="Roboto" panose="02000000000000000000" pitchFamily="2" charset="0"/>
              <a:ea typeface="Roboto" panose="02000000000000000000" pitchFamily="2" charset="0"/>
            </a:endParaRPr>
          </a:p>
        </p:txBody>
      </p:sp>
      <p:sp>
        <p:nvSpPr>
          <p:cNvPr id="669" name="Google Shape;669;p44"/>
          <p:cNvSpPr txBox="1"/>
          <p:nvPr/>
        </p:nvSpPr>
        <p:spPr>
          <a:xfrm>
            <a:off x="607219" y="2860572"/>
            <a:ext cx="7731056" cy="718031"/>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vi-VN" dirty="0">
                <a:solidFill>
                  <a:schemeClr val="lt1"/>
                </a:solidFill>
                <a:latin typeface="Raleway"/>
                <a:ea typeface="Raleway"/>
                <a:cs typeface="Raleway"/>
                <a:sym typeface="Raleway"/>
              </a:rPr>
              <a:t>- Lợi ích nhiều: hỗ trợ theo dõi sức khỏe, tập luyện thể thao, kết nối được với các thiết bị IOT khác trong nhà, dễ dàng sử dụng</a:t>
            </a:r>
            <a:endParaRPr dirty="0">
              <a:solidFill>
                <a:schemeClr val="lt1"/>
              </a:solidFill>
              <a:latin typeface="Raleway"/>
              <a:ea typeface="Raleway"/>
              <a:cs typeface="Raleway"/>
              <a:sym typeface="Raleway"/>
            </a:endParaRPr>
          </a:p>
        </p:txBody>
      </p:sp>
      <p:sp>
        <p:nvSpPr>
          <p:cNvPr id="670" name="Google Shape;670;p44"/>
          <p:cNvSpPr txBox="1"/>
          <p:nvPr/>
        </p:nvSpPr>
        <p:spPr>
          <a:xfrm>
            <a:off x="607219" y="2086039"/>
            <a:ext cx="7731056"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vi-VN" dirty="0">
                <a:solidFill>
                  <a:schemeClr val="lt1"/>
                </a:solidFill>
                <a:latin typeface="Raleway"/>
                <a:ea typeface="Raleway"/>
                <a:cs typeface="Raleway"/>
                <a:sym typeface="Raleway"/>
              </a:rPr>
              <a:t>- Phân khúc đa dạng: Được sử dụng ở khắp mọi nơi, từ sinh viên tới công nhân, nhân viên</a:t>
            </a:r>
            <a:endParaRPr dirty="0">
              <a:solidFill>
                <a:schemeClr val="lt1"/>
              </a:solidFill>
              <a:latin typeface="Raleway"/>
              <a:ea typeface="Raleway"/>
              <a:cs typeface="Raleway"/>
              <a:sym typeface="Raleway"/>
            </a:endParaRPr>
          </a:p>
        </p:txBody>
      </p:sp>
      <p:sp>
        <p:nvSpPr>
          <p:cNvPr id="671" name="Google Shape;671;p44"/>
          <p:cNvSpPr txBox="1"/>
          <p:nvPr/>
        </p:nvSpPr>
        <p:spPr>
          <a:xfrm>
            <a:off x="607219" y="1189350"/>
            <a:ext cx="7816781" cy="718031"/>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vi-VN" dirty="0">
                <a:solidFill>
                  <a:schemeClr val="lt1"/>
                </a:solidFill>
                <a:latin typeface="Raleway"/>
                <a:ea typeface="Raleway"/>
                <a:cs typeface="Raleway"/>
                <a:sym typeface="Raleway"/>
              </a:rPr>
              <a:t> - Nhu cầu ngày càng tăng. Theo dự báo của statista, doanh thu tại thị trường việt nam sẽ đạt 1 tỷ USD vào năm 2025</a:t>
            </a:r>
            <a:endParaRPr dirty="0">
              <a:solidFill>
                <a:schemeClr val="lt1"/>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4722943" y="935800"/>
            <a:ext cx="3094035" cy="9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a:t>Công ty cổ phần thương mại ANDIN</a:t>
            </a:r>
            <a:endParaRPr dirty="0"/>
          </a:p>
        </p:txBody>
      </p:sp>
      <p:sp>
        <p:nvSpPr>
          <p:cNvPr id="360" name="Google Shape;360;p39"/>
          <p:cNvSpPr txBox="1">
            <a:spLocks noGrp="1"/>
          </p:cNvSpPr>
          <p:nvPr>
            <p:ph type="body" idx="1"/>
          </p:nvPr>
        </p:nvSpPr>
        <p:spPr>
          <a:xfrm>
            <a:off x="4881321" y="2069422"/>
            <a:ext cx="2841626" cy="180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600" dirty="0"/>
              <a:t>Công ty thành lập vào năm 2017. Hoạt động trên nhiều lĩnh vực: Công nghệ thông tin, truyền thông, quảng cáo, thiết kế website...</a:t>
            </a:r>
            <a:endParaRPr sz="1600" dirty="0"/>
          </a:p>
        </p:txBody>
      </p:sp>
      <p:grpSp>
        <p:nvGrpSpPr>
          <p:cNvPr id="361" name="Google Shape;361;p39"/>
          <p:cNvGrpSpPr/>
          <p:nvPr/>
        </p:nvGrpSpPr>
        <p:grpSpPr>
          <a:xfrm>
            <a:off x="4556344" y="1621077"/>
            <a:ext cx="80672" cy="2276412"/>
            <a:chOff x="240800" y="2465374"/>
            <a:chExt cx="14075" cy="391526"/>
          </a:xfrm>
        </p:grpSpPr>
        <p:sp>
          <p:nvSpPr>
            <p:cNvPr id="362" name="Google Shape;362;p39"/>
            <p:cNvSpPr/>
            <p:nvPr/>
          </p:nvSpPr>
          <p:spPr>
            <a:xfrm>
              <a:off x="240800" y="2465374"/>
              <a:ext cx="11401" cy="28510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 name="Google Shape;367;p39"/>
          <p:cNvGrpSpPr/>
          <p:nvPr/>
        </p:nvGrpSpPr>
        <p:grpSpPr>
          <a:xfrm>
            <a:off x="396318" y="1228088"/>
            <a:ext cx="8426679" cy="2929625"/>
            <a:chOff x="1890971" y="1788200"/>
            <a:chExt cx="2169979" cy="754416"/>
          </a:xfrm>
        </p:grpSpPr>
        <p:sp>
          <p:nvSpPr>
            <p:cNvPr id="368" name="Google Shape;368;p3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9"/>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9"/>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39"/>
          <p:cNvGrpSpPr/>
          <p:nvPr/>
        </p:nvGrpSpPr>
        <p:grpSpPr>
          <a:xfrm rot="10800000" flipH="1">
            <a:off x="7880579" y="2059155"/>
            <a:ext cx="543432" cy="741197"/>
            <a:chOff x="2278754" y="3912467"/>
            <a:chExt cx="543432" cy="741197"/>
          </a:xfrm>
        </p:grpSpPr>
        <p:sp>
          <p:nvSpPr>
            <p:cNvPr id="372" name="Google Shape;372;p39"/>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9"/>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9"/>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9"/>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9"/>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9"/>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9"/>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9"/>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9"/>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9"/>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9"/>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9"/>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9"/>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9"/>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9"/>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9"/>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9"/>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9"/>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9"/>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9"/>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9"/>
          <p:cNvGrpSpPr/>
          <p:nvPr/>
        </p:nvGrpSpPr>
        <p:grpSpPr>
          <a:xfrm rot="10800000" flipH="1">
            <a:off x="6756734" y="4185059"/>
            <a:ext cx="541000" cy="741197"/>
            <a:chOff x="548547" y="2097130"/>
            <a:chExt cx="541000" cy="741197"/>
          </a:xfrm>
        </p:grpSpPr>
        <p:sp>
          <p:nvSpPr>
            <p:cNvPr id="397" name="Google Shape;397;p39"/>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9"/>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9"/>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9"/>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9"/>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9"/>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9"/>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9"/>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9"/>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9"/>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9"/>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9"/>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9"/>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9"/>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9"/>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9"/>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9"/>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9"/>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9"/>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9"/>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9"/>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66;p44">
            <a:extLst>
              <a:ext uri="{FF2B5EF4-FFF2-40B4-BE49-F238E27FC236}">
                <a16:creationId xmlns:a16="http://schemas.microsoft.com/office/drawing/2014/main" id="{9A9BD15D-0DE1-98B7-1415-53907FCB96C1}"/>
              </a:ext>
            </a:extLst>
          </p:cNvPr>
          <p:cNvSpPr txBox="1">
            <a:spLocks/>
          </p:cNvSpPr>
          <p:nvPr/>
        </p:nvSpPr>
        <p:spPr>
          <a:xfrm>
            <a:off x="539155" y="774578"/>
            <a:ext cx="81954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Oswald"/>
              <a:buNone/>
              <a:defRPr sz="2800" b="0" i="0" u="none" strike="noStrike" cap="none">
                <a:solidFill>
                  <a:schemeClr val="lt1"/>
                </a:solidFill>
                <a:latin typeface="Oswald"/>
                <a:ea typeface="Oswald"/>
                <a:cs typeface="Oswald"/>
                <a:sym typeface="Oswald"/>
              </a:defRPr>
            </a:lvl1pPr>
            <a:lvl2pPr marR="0" lvl="1"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9pPr>
          </a:lstStyle>
          <a:p>
            <a:r>
              <a:rPr lang="vi-VN" sz="2200" dirty="0">
                <a:latin typeface="Roboto" panose="02000000000000000000" pitchFamily="2" charset="0"/>
                <a:ea typeface="Roboto" panose="02000000000000000000" pitchFamily="2" charset="0"/>
              </a:rPr>
              <a:t>2. Giới thiệu về công ty</a:t>
            </a:r>
          </a:p>
        </p:txBody>
      </p:sp>
      <p:pic>
        <p:nvPicPr>
          <p:cNvPr id="3" name="image13.png" descr="A group of people sitting at long tables&#10;&#10;Description automatically generated">
            <a:extLst>
              <a:ext uri="{FF2B5EF4-FFF2-40B4-BE49-F238E27FC236}">
                <a16:creationId xmlns:a16="http://schemas.microsoft.com/office/drawing/2014/main" id="{9A9AD9FE-0A46-EB23-B995-C88D6ADF34A9}"/>
              </a:ext>
            </a:extLst>
          </p:cNvPr>
          <p:cNvPicPr/>
          <p:nvPr/>
        </p:nvPicPr>
        <p:blipFill>
          <a:blip r:embed="rId4"/>
          <a:srcRect/>
          <a:stretch>
            <a:fillRect/>
          </a:stretch>
        </p:blipFill>
        <p:spPr>
          <a:xfrm>
            <a:off x="912112" y="1697288"/>
            <a:ext cx="2863085" cy="2575719"/>
          </a:xfrm>
          <a:prstGeom prst="rect">
            <a:avLst/>
          </a:prstGeo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8"/>
        <p:cNvGrpSpPr/>
        <p:nvPr/>
      </p:nvGrpSpPr>
      <p:grpSpPr>
        <a:xfrm>
          <a:off x="0" y="0"/>
          <a:ext cx="0" cy="0"/>
          <a:chOff x="0" y="0"/>
          <a:chExt cx="0" cy="0"/>
        </a:xfrm>
      </p:grpSpPr>
      <p:grpSp>
        <p:nvGrpSpPr>
          <p:cNvPr id="367" name="Google Shape;367;p39"/>
          <p:cNvGrpSpPr/>
          <p:nvPr/>
        </p:nvGrpSpPr>
        <p:grpSpPr>
          <a:xfrm>
            <a:off x="396318" y="1228088"/>
            <a:ext cx="8426679" cy="2929625"/>
            <a:chOff x="1890971" y="1788200"/>
            <a:chExt cx="2169979" cy="754416"/>
          </a:xfrm>
        </p:grpSpPr>
        <p:sp>
          <p:nvSpPr>
            <p:cNvPr id="368" name="Google Shape;368;p3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9"/>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9"/>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39"/>
          <p:cNvGrpSpPr/>
          <p:nvPr/>
        </p:nvGrpSpPr>
        <p:grpSpPr>
          <a:xfrm rot="10800000" flipH="1">
            <a:off x="7880579" y="2059155"/>
            <a:ext cx="543432" cy="741197"/>
            <a:chOff x="2278754" y="3912467"/>
            <a:chExt cx="543432" cy="741197"/>
          </a:xfrm>
        </p:grpSpPr>
        <p:sp>
          <p:nvSpPr>
            <p:cNvPr id="372" name="Google Shape;372;p39"/>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9"/>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9"/>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9"/>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9"/>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9"/>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9"/>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9"/>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9"/>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9"/>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9"/>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9"/>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9"/>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9"/>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9"/>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9"/>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9"/>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9"/>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9"/>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9"/>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9"/>
          <p:cNvGrpSpPr/>
          <p:nvPr/>
        </p:nvGrpSpPr>
        <p:grpSpPr>
          <a:xfrm rot="10800000" flipH="1">
            <a:off x="6756734" y="4185059"/>
            <a:ext cx="541000" cy="741197"/>
            <a:chOff x="548547" y="2097130"/>
            <a:chExt cx="541000" cy="741197"/>
          </a:xfrm>
        </p:grpSpPr>
        <p:sp>
          <p:nvSpPr>
            <p:cNvPr id="397" name="Google Shape;397;p39"/>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9"/>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9"/>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9"/>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9"/>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9"/>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9"/>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9"/>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9"/>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9"/>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9"/>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9"/>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9"/>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9"/>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9"/>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9"/>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9"/>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9"/>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9"/>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9"/>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9"/>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66;p44">
            <a:extLst>
              <a:ext uri="{FF2B5EF4-FFF2-40B4-BE49-F238E27FC236}">
                <a16:creationId xmlns:a16="http://schemas.microsoft.com/office/drawing/2014/main" id="{9A9BD15D-0DE1-98B7-1415-53907FCB96C1}"/>
              </a:ext>
            </a:extLst>
          </p:cNvPr>
          <p:cNvSpPr txBox="1">
            <a:spLocks/>
          </p:cNvSpPr>
          <p:nvPr/>
        </p:nvSpPr>
        <p:spPr>
          <a:xfrm>
            <a:off x="1654712" y="413087"/>
            <a:ext cx="7079843"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Oswald"/>
              <a:buNone/>
              <a:defRPr sz="2800" b="0" i="0" u="none" strike="noStrike" cap="none">
                <a:solidFill>
                  <a:schemeClr val="lt1"/>
                </a:solidFill>
                <a:latin typeface="Oswald"/>
                <a:ea typeface="Oswald"/>
                <a:cs typeface="Oswald"/>
                <a:sym typeface="Oswald"/>
              </a:defRPr>
            </a:lvl1pPr>
            <a:lvl2pPr marR="0" lvl="1"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400"/>
              <a:buFont typeface="Arial"/>
              <a:buNone/>
              <a:defRPr sz="2400" b="0" i="0" u="none" strike="noStrike" cap="none">
                <a:solidFill>
                  <a:schemeClr val="lt1"/>
                </a:solidFill>
                <a:latin typeface="Arial"/>
                <a:ea typeface="Arial"/>
                <a:cs typeface="Arial"/>
                <a:sym typeface="Arial"/>
              </a:defRPr>
            </a:lvl9pPr>
          </a:lstStyle>
          <a:p>
            <a:r>
              <a:rPr lang="vi-VN" sz="2200" dirty="0">
                <a:latin typeface="Roboto" panose="02000000000000000000" pitchFamily="2" charset="0"/>
                <a:ea typeface="Roboto" panose="02000000000000000000" pitchFamily="2" charset="0"/>
              </a:rPr>
              <a:t>Sơ đồ tổ chức bộ máy</a:t>
            </a:r>
            <a:r>
              <a:rPr lang="en-US" sz="2200" dirty="0">
                <a:latin typeface="Roboto" panose="02000000000000000000" pitchFamily="2" charset="0"/>
                <a:ea typeface="Roboto" panose="02000000000000000000" pitchFamily="2" charset="0"/>
              </a:rPr>
              <a:t> </a:t>
            </a:r>
            <a:r>
              <a:rPr lang="vi-VN" sz="2200" dirty="0">
                <a:latin typeface="Roboto" panose="02000000000000000000" pitchFamily="2" charset="0"/>
                <a:ea typeface="Roboto" panose="02000000000000000000" pitchFamily="2" charset="0"/>
              </a:rPr>
              <a:t>công ty Andin</a:t>
            </a:r>
          </a:p>
        </p:txBody>
      </p:sp>
      <p:pic>
        <p:nvPicPr>
          <p:cNvPr id="11" name="Picture 10">
            <a:extLst>
              <a:ext uri="{FF2B5EF4-FFF2-40B4-BE49-F238E27FC236}">
                <a16:creationId xmlns:a16="http://schemas.microsoft.com/office/drawing/2014/main" id="{DA21DC87-846F-D0E7-B221-25F199EA7806}"/>
              </a:ext>
            </a:extLst>
          </p:cNvPr>
          <p:cNvPicPr>
            <a:picLocks noChangeAspect="1"/>
          </p:cNvPicPr>
          <p:nvPr/>
        </p:nvPicPr>
        <p:blipFill>
          <a:blip r:embed="rId4"/>
          <a:stretch>
            <a:fillRect/>
          </a:stretch>
        </p:blipFill>
        <p:spPr>
          <a:xfrm>
            <a:off x="986283" y="982080"/>
            <a:ext cx="6736664" cy="3924063"/>
          </a:xfrm>
          <a:prstGeom prst="rect">
            <a:avLst/>
          </a:prstGeom>
        </p:spPr>
      </p:pic>
    </p:spTree>
    <p:extLst>
      <p:ext uri="{BB962C8B-B14F-4D97-AF65-F5344CB8AC3E}">
        <p14:creationId xmlns:p14="http://schemas.microsoft.com/office/powerpoint/2010/main" val="15747271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4"/>
        <p:cNvGrpSpPr/>
        <p:nvPr/>
      </p:nvGrpSpPr>
      <p:grpSpPr>
        <a:xfrm>
          <a:off x="0" y="0"/>
          <a:ext cx="0" cy="0"/>
          <a:chOff x="0" y="0"/>
          <a:chExt cx="0" cy="0"/>
        </a:xfrm>
      </p:grpSpPr>
      <p:sp>
        <p:nvSpPr>
          <p:cNvPr id="575" name="Google Shape;575;p43"/>
          <p:cNvSpPr txBox="1">
            <a:spLocks noGrp="1"/>
          </p:cNvSpPr>
          <p:nvPr>
            <p:ph type="title"/>
          </p:nvPr>
        </p:nvSpPr>
        <p:spPr>
          <a:xfrm>
            <a:off x="3389825" y="1356150"/>
            <a:ext cx="1172400" cy="128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vi-VN" dirty="0"/>
              <a:t>02</a:t>
            </a:r>
            <a:endParaRPr dirty="0"/>
          </a:p>
        </p:txBody>
      </p:sp>
      <p:sp>
        <p:nvSpPr>
          <p:cNvPr id="576" name="Google Shape;576;p43"/>
          <p:cNvSpPr txBox="1">
            <a:spLocks noGrp="1"/>
          </p:cNvSpPr>
          <p:nvPr>
            <p:ph type="title" idx="2"/>
          </p:nvPr>
        </p:nvSpPr>
        <p:spPr>
          <a:xfrm>
            <a:off x="3507400" y="2586993"/>
            <a:ext cx="4370170" cy="65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Khảo sát và lựa chọn công nghệ</a:t>
            </a:r>
            <a:endParaRPr dirty="0"/>
          </a:p>
        </p:txBody>
      </p:sp>
      <p:grpSp>
        <p:nvGrpSpPr>
          <p:cNvPr id="577" name="Google Shape;577;p43"/>
          <p:cNvGrpSpPr/>
          <p:nvPr/>
        </p:nvGrpSpPr>
        <p:grpSpPr>
          <a:xfrm>
            <a:off x="3276999" y="1528625"/>
            <a:ext cx="80672" cy="1487545"/>
            <a:chOff x="240800" y="2580554"/>
            <a:chExt cx="14075" cy="276346"/>
          </a:xfrm>
        </p:grpSpPr>
        <p:sp>
          <p:nvSpPr>
            <p:cNvPr id="578" name="Google Shape;578;p43"/>
            <p:cNvSpPr/>
            <p:nvPr/>
          </p:nvSpPr>
          <p:spPr>
            <a:xfrm>
              <a:off x="241878" y="2580554"/>
              <a:ext cx="11398" cy="16995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3"/>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3"/>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3"/>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43"/>
          <p:cNvGrpSpPr/>
          <p:nvPr/>
        </p:nvGrpSpPr>
        <p:grpSpPr>
          <a:xfrm>
            <a:off x="1535093" y="442532"/>
            <a:ext cx="7287904" cy="3610038"/>
            <a:chOff x="1535093" y="442532"/>
            <a:chExt cx="7287904" cy="3610038"/>
          </a:xfrm>
        </p:grpSpPr>
        <p:sp>
          <p:nvSpPr>
            <p:cNvPr id="583" name="Google Shape;583;p43"/>
            <p:cNvSpPr/>
            <p:nvPr/>
          </p:nvSpPr>
          <p:spPr>
            <a:xfrm>
              <a:off x="8734554" y="1228088"/>
              <a:ext cx="88442" cy="88442"/>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3"/>
            <p:cNvSpPr/>
            <p:nvPr/>
          </p:nvSpPr>
          <p:spPr>
            <a:xfrm>
              <a:off x="6118493" y="3964199"/>
              <a:ext cx="88449" cy="88371"/>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1535093" y="3265257"/>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1667943" y="442532"/>
              <a:ext cx="205329" cy="194942"/>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 name="Google Shape;587;p43"/>
          <p:cNvGrpSpPr/>
          <p:nvPr/>
        </p:nvGrpSpPr>
        <p:grpSpPr>
          <a:xfrm flipH="1">
            <a:off x="7880579" y="2059155"/>
            <a:ext cx="543432" cy="741197"/>
            <a:chOff x="2278754" y="3912467"/>
            <a:chExt cx="543432" cy="741197"/>
          </a:xfrm>
        </p:grpSpPr>
        <p:sp>
          <p:nvSpPr>
            <p:cNvPr id="588" name="Google Shape;58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43"/>
          <p:cNvGrpSpPr/>
          <p:nvPr/>
        </p:nvGrpSpPr>
        <p:grpSpPr>
          <a:xfrm flipH="1">
            <a:off x="1412772" y="4130692"/>
            <a:ext cx="541000" cy="741197"/>
            <a:chOff x="548547" y="2097130"/>
            <a:chExt cx="541000" cy="741197"/>
          </a:xfrm>
        </p:grpSpPr>
        <p:sp>
          <p:nvSpPr>
            <p:cNvPr id="613" name="Google Shape;613;p43"/>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43"/>
          <p:cNvGrpSpPr/>
          <p:nvPr/>
        </p:nvGrpSpPr>
        <p:grpSpPr>
          <a:xfrm flipH="1">
            <a:off x="5726954" y="313580"/>
            <a:ext cx="543432" cy="741197"/>
            <a:chOff x="2278754" y="3912467"/>
            <a:chExt cx="543432" cy="741197"/>
          </a:xfrm>
        </p:grpSpPr>
        <p:sp>
          <p:nvSpPr>
            <p:cNvPr id="638" name="Google Shape;638;p43"/>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3"/>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3"/>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3"/>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3"/>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3"/>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3"/>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3"/>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3"/>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3"/>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63832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44"/>
          <p:cNvSpPr txBox="1">
            <a:spLocks noGrp="1"/>
          </p:cNvSpPr>
          <p:nvPr>
            <p:ph type="title"/>
          </p:nvPr>
        </p:nvSpPr>
        <p:spPr>
          <a:xfrm>
            <a:off x="781686" y="104163"/>
            <a:ext cx="8195400" cy="572700"/>
          </a:xfrm>
          <a:prstGeom prst="rect">
            <a:avLst/>
          </a:prstGeom>
        </p:spPr>
        <p:txBody>
          <a:bodyPr spcFirstLastPara="1" wrap="square" lIns="91425" tIns="91425" rIns="91425" bIns="91425" anchor="t" anchorCtr="0">
            <a:noAutofit/>
          </a:bodyPr>
          <a:lstStyle/>
          <a:p>
            <a:r>
              <a:rPr lang="vi-VN" sz="2200" dirty="0">
                <a:latin typeface="Roboto" panose="02000000000000000000" pitchFamily="2" charset="0"/>
                <a:ea typeface="Roboto" panose="02000000000000000000" pitchFamily="2" charset="0"/>
              </a:rPr>
              <a:t>Khảo sát các website hiện tại đang bán thiết bị đeo thông minh</a:t>
            </a:r>
            <a:endParaRPr sz="2200" dirty="0">
              <a:latin typeface="Roboto" panose="02000000000000000000" pitchFamily="2" charset="0"/>
              <a:ea typeface="Roboto" panose="02000000000000000000" pitchFamily="2" charset="0"/>
            </a:endParaRPr>
          </a:p>
        </p:txBody>
      </p:sp>
      <p:graphicFrame>
        <p:nvGraphicFramePr>
          <p:cNvPr id="2" name="Table 1">
            <a:extLst>
              <a:ext uri="{FF2B5EF4-FFF2-40B4-BE49-F238E27FC236}">
                <a16:creationId xmlns:a16="http://schemas.microsoft.com/office/drawing/2014/main" id="{52F2C0B9-220B-F1F4-4D1E-ECB83A17901F}"/>
              </a:ext>
            </a:extLst>
          </p:cNvPr>
          <p:cNvGraphicFramePr>
            <a:graphicFrameLocks noGrp="1"/>
          </p:cNvGraphicFramePr>
          <p:nvPr>
            <p:extLst>
              <p:ext uri="{D42A27DB-BD31-4B8C-83A1-F6EECF244321}">
                <p14:modId xmlns:p14="http://schemas.microsoft.com/office/powerpoint/2010/main" val="2663577353"/>
              </p:ext>
            </p:extLst>
          </p:nvPr>
        </p:nvGraphicFramePr>
        <p:xfrm>
          <a:off x="370113" y="676863"/>
          <a:ext cx="8367487" cy="4351565"/>
        </p:xfrm>
        <a:graphic>
          <a:graphicData uri="http://schemas.openxmlformats.org/drawingml/2006/table">
            <a:tbl>
              <a:tblPr firstRow="1" bandRow="1">
                <a:tableStyleId>{4A7DD719-9621-4D08-82BD-CEEEF91EE175}</a:tableStyleId>
              </a:tblPr>
              <a:tblGrid>
                <a:gridCol w="1661887">
                  <a:extLst>
                    <a:ext uri="{9D8B030D-6E8A-4147-A177-3AD203B41FA5}">
                      <a16:colId xmlns:a16="http://schemas.microsoft.com/office/drawing/2014/main" val="2346623067"/>
                    </a:ext>
                  </a:extLst>
                </a:gridCol>
                <a:gridCol w="3243943">
                  <a:extLst>
                    <a:ext uri="{9D8B030D-6E8A-4147-A177-3AD203B41FA5}">
                      <a16:colId xmlns:a16="http://schemas.microsoft.com/office/drawing/2014/main" val="835488929"/>
                    </a:ext>
                  </a:extLst>
                </a:gridCol>
                <a:gridCol w="3461657">
                  <a:extLst>
                    <a:ext uri="{9D8B030D-6E8A-4147-A177-3AD203B41FA5}">
                      <a16:colId xmlns:a16="http://schemas.microsoft.com/office/drawing/2014/main" val="1850835710"/>
                    </a:ext>
                  </a:extLst>
                </a:gridCol>
              </a:tblGrid>
              <a:tr h="541565">
                <a:tc>
                  <a:txBody>
                    <a:bodyPr/>
                    <a:lstStyle/>
                    <a:p>
                      <a:pPr algn="ctr"/>
                      <a:r>
                        <a:rPr lang="vi-VN" sz="1400">
                          <a:solidFill>
                            <a:schemeClr val="bg1"/>
                          </a:solidFill>
                        </a:rPr>
                        <a:t>Ưu điểm</a:t>
                      </a:r>
                      <a:endParaRPr lang="en-US" sz="1400" dirty="0">
                        <a:solidFill>
                          <a:schemeClr val="bg1"/>
                        </a:solidFill>
                      </a:endParaRPr>
                    </a:p>
                  </a:txBody>
                  <a:tcPr anchor="ctr"/>
                </a:tc>
                <a:tc>
                  <a:txBody>
                    <a:bodyPr/>
                    <a:lstStyle/>
                    <a:p>
                      <a:pPr algn="ctr"/>
                      <a:r>
                        <a:rPr lang="vi-VN" sz="1400" dirty="0">
                          <a:solidFill>
                            <a:schemeClr val="bg1"/>
                          </a:solidFill>
                        </a:rPr>
                        <a:t>Ưu điểm</a:t>
                      </a:r>
                      <a:endParaRPr lang="en-US" sz="1400" dirty="0">
                        <a:solidFill>
                          <a:schemeClr val="bg1"/>
                        </a:solidFill>
                      </a:endParaRPr>
                    </a:p>
                  </a:txBody>
                  <a:tcPr anchor="ctr"/>
                </a:tc>
                <a:tc>
                  <a:txBody>
                    <a:bodyPr/>
                    <a:lstStyle/>
                    <a:p>
                      <a:pPr algn="ctr"/>
                      <a:r>
                        <a:rPr lang="vi-VN" sz="1400" dirty="0">
                          <a:solidFill>
                            <a:schemeClr val="bg1"/>
                          </a:solidFill>
                        </a:rPr>
                        <a:t>Nhược điểm</a:t>
                      </a:r>
                      <a:endParaRPr lang="en-US" sz="1400" dirty="0">
                        <a:solidFill>
                          <a:schemeClr val="bg1"/>
                        </a:solidFill>
                      </a:endParaRPr>
                    </a:p>
                  </a:txBody>
                  <a:tcPr anchor="ctr"/>
                </a:tc>
                <a:extLst>
                  <a:ext uri="{0D108BD9-81ED-4DB2-BD59-A6C34878D82A}">
                    <a16:rowId xmlns:a16="http://schemas.microsoft.com/office/drawing/2014/main" val="150258075"/>
                  </a:ext>
                </a:extLst>
              </a:tr>
              <a:tr h="1413103">
                <a:tc>
                  <a:txBody>
                    <a:bodyPr/>
                    <a:lstStyle/>
                    <a:p>
                      <a:pPr algn="l"/>
                      <a:r>
                        <a:rPr lang="vi-VN" sz="1400" dirty="0">
                          <a:solidFill>
                            <a:schemeClr val="bg1"/>
                          </a:solidFill>
                        </a:rPr>
                        <a:t>Website thế giới di động</a:t>
                      </a:r>
                      <a:endParaRPr lang="en-US" sz="1400" dirty="0">
                        <a:solidFill>
                          <a:schemeClr val="bg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vi-VN" sz="1400" b="0" i="0" u="none" strike="noStrike" cap="none" dirty="0">
                          <a:solidFill>
                            <a:schemeClr val="bg1"/>
                          </a:solidFill>
                          <a:effectLst/>
                          <a:latin typeface="Arial"/>
                          <a:ea typeface="Arial"/>
                          <a:cs typeface="Arial"/>
                          <a:sym typeface="Arial"/>
                        </a:rPr>
                        <a:t>Bán đa dạng các loại thiết bị đeo thông minh, giá cả cạnh tranh, nhiều chương trình khuyến mãi, giao hàng nhanh chóng, có cửa hàng trên toàn quốc.</a:t>
                      </a:r>
                      <a:endParaRPr lang="en-US" sz="1400" dirty="0">
                        <a:solidFill>
                          <a:schemeClr val="bg1"/>
                        </a:solidFill>
                      </a:endParaRPr>
                    </a:p>
                    <a:p>
                      <a:pPr algn="l"/>
                      <a:endParaRPr lang="en-US" sz="1400" dirty="0">
                        <a:solidFill>
                          <a:schemeClr val="bg1"/>
                        </a:solidFill>
                      </a:endParaRPr>
                    </a:p>
                  </a:txBody>
                  <a:tcPr anchor="ctr"/>
                </a:tc>
                <a:tc>
                  <a:txBody>
                    <a:bodyPr/>
                    <a:lstStyle/>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bg1"/>
                          </a:solidFill>
                          <a:effectLst/>
                          <a:latin typeface="Arial"/>
                          <a:ea typeface="Arial"/>
                          <a:cs typeface="Arial"/>
                          <a:sym typeface="Arial"/>
                        </a:rPr>
                        <a:t>Quy trình đổi trả sản phẩm phức tạp, thời gian xử lý lâu.</a:t>
                      </a: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bg1"/>
                          </a:solidFill>
                          <a:effectLst/>
                          <a:latin typeface="Arial"/>
                          <a:ea typeface="Arial"/>
                          <a:cs typeface="Arial"/>
                          <a:sym typeface="Arial"/>
                        </a:rPr>
                        <a:t>Giá cả sản phẩm cao hơn so với một số website khác.</a:t>
                      </a: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bg1"/>
                          </a:solidFill>
                          <a:effectLst/>
                          <a:latin typeface="Arial"/>
                          <a:ea typeface="Arial"/>
                          <a:cs typeface="Arial"/>
                          <a:sym typeface="Arial"/>
                        </a:rPr>
                        <a:t>Giao diện website hơi rối mắt, nhiều thông tin không cần thiết. </a:t>
                      </a: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bg1"/>
                          </a:solidFill>
                          <a:effectLst/>
                          <a:latin typeface="Arial"/>
                          <a:ea typeface="Arial"/>
                          <a:cs typeface="Arial"/>
                          <a:sym typeface="Arial"/>
                        </a:rPr>
                        <a:t>Dịch vụ chăm sóc khách hàng chưa tốt, nhiều phản hồi về việc nhân viên tư vấn thiếu chuyên nghiệp.</a:t>
                      </a:r>
                    </a:p>
                  </a:txBody>
                  <a:tcPr anchor="ctr"/>
                </a:tc>
                <a:extLst>
                  <a:ext uri="{0D108BD9-81ED-4DB2-BD59-A6C34878D82A}">
                    <a16:rowId xmlns:a16="http://schemas.microsoft.com/office/drawing/2014/main" val="833170273"/>
                  </a:ext>
                </a:extLst>
              </a:tr>
              <a:tr h="1595211">
                <a:tc>
                  <a:txBody>
                    <a:bodyPr/>
                    <a:lstStyle/>
                    <a:p>
                      <a:pPr algn="l"/>
                      <a:r>
                        <a:rPr lang="vi-VN" sz="1400" dirty="0">
                          <a:solidFill>
                            <a:schemeClr val="bg1"/>
                          </a:solidFill>
                        </a:rPr>
                        <a:t>Website FPT shop</a:t>
                      </a:r>
                      <a:endParaRPr lang="en-US" sz="1400" dirty="0">
                        <a:solidFill>
                          <a:schemeClr val="bg1"/>
                        </a:solidFill>
                      </a:endParaRPr>
                    </a:p>
                  </a:txBody>
                  <a:tcPr anchor="ctr"/>
                </a:tc>
                <a:tc>
                  <a:txBody>
                    <a:bodyPr/>
                    <a:lstStyle/>
                    <a:p>
                      <a:pPr algn="l"/>
                      <a:r>
                        <a:rPr lang="vi-VN" sz="1400" b="0" i="0" u="none" strike="noStrike" cap="none" dirty="0">
                          <a:solidFill>
                            <a:schemeClr val="bg1"/>
                          </a:solidFill>
                          <a:effectLst/>
                          <a:latin typeface="Arial"/>
                          <a:ea typeface="Arial"/>
                          <a:cs typeface="Arial"/>
                          <a:sym typeface="Arial"/>
                        </a:rPr>
                        <a:t>Bán đa dạng các loại thiết bị đeo thông minh, giá cả cạnh tranh, nhiều chương trình khuyến mãi, giao hàng nhanh chóng.</a:t>
                      </a:r>
                      <a:endParaRPr lang="en-US" sz="1400" dirty="0">
                        <a:solidFill>
                          <a:schemeClr val="bg1"/>
                        </a:solidFill>
                      </a:endParaRPr>
                    </a:p>
                  </a:txBody>
                  <a:tcPr anchor="ctr"/>
                </a:tc>
                <a:tc>
                  <a:txBody>
                    <a:bodyPr/>
                    <a:lstStyle/>
                    <a:p>
                      <a:pPr marL="285750" indent="-285750" algn="l">
                        <a:buFontTx/>
                        <a:buChar char="-"/>
                      </a:pPr>
                      <a:r>
                        <a:rPr lang="vi-VN" sz="1400" b="0" i="0" u="none" strike="noStrike" cap="none" dirty="0">
                          <a:solidFill>
                            <a:schemeClr val="bg1"/>
                          </a:solidFill>
                          <a:effectLst/>
                          <a:latin typeface="Arial"/>
                          <a:ea typeface="Arial"/>
                          <a:cs typeface="Arial"/>
                          <a:sym typeface="Arial"/>
                        </a:rPr>
                        <a:t>Quy trình đổi trả sản phẩm phức tạp, nhiều điều kiện.</a:t>
                      </a:r>
                    </a:p>
                    <a:p>
                      <a:pPr marL="285750" indent="-285750" algn="l">
                        <a:buFontTx/>
                        <a:buChar char="-"/>
                      </a:pPr>
                      <a:r>
                        <a:rPr lang="vi-VN" sz="1400" b="0" i="0" u="none" strike="noStrike" cap="none" dirty="0">
                          <a:solidFill>
                            <a:schemeClr val="bg1"/>
                          </a:solidFill>
                          <a:effectLst/>
                          <a:latin typeface="Arial"/>
                          <a:ea typeface="Arial"/>
                          <a:cs typeface="Arial"/>
                          <a:sym typeface="Arial"/>
                        </a:rPr>
                        <a:t>Hỗ trợ thanh toán online chưa đa dạng.</a:t>
                      </a: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bg1"/>
                          </a:solidFill>
                          <a:effectLst/>
                          <a:latin typeface="Arial"/>
                          <a:ea typeface="Arial"/>
                          <a:cs typeface="Arial"/>
                          <a:sym typeface="Arial"/>
                        </a:rPr>
                        <a:t>Giao diện website hơi rối mắt, khó so sánh sản phẩm</a:t>
                      </a:r>
                    </a:p>
                    <a:p>
                      <a:pPr marL="285750" marR="0" lvl="0" indent="-285750" algn="l"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bg1"/>
                          </a:solidFill>
                          <a:effectLst/>
                          <a:latin typeface="Arial"/>
                          <a:ea typeface="Arial"/>
                          <a:cs typeface="Arial"/>
                          <a:sym typeface="Arial"/>
                        </a:rPr>
                        <a:t>Dịch vụ chăm sóc khách hàng chưa tốt, thời gian phản hồi lâu.</a:t>
                      </a:r>
                    </a:p>
                  </a:txBody>
                  <a:tcPr anchor="ctr"/>
                </a:tc>
                <a:extLst>
                  <a:ext uri="{0D108BD9-81ED-4DB2-BD59-A6C34878D82A}">
                    <a16:rowId xmlns:a16="http://schemas.microsoft.com/office/drawing/2014/main" val="54794273"/>
                  </a:ext>
                </a:extLst>
              </a:tr>
            </a:tbl>
          </a:graphicData>
        </a:graphic>
      </p:graphicFrame>
    </p:spTree>
    <p:extLst>
      <p:ext uri="{BB962C8B-B14F-4D97-AF65-F5344CB8AC3E}">
        <p14:creationId xmlns:p14="http://schemas.microsoft.com/office/powerpoint/2010/main" val="4047372450"/>
      </p:ext>
    </p:extLst>
  </p:cSld>
  <p:clrMapOvr>
    <a:masterClrMapping/>
  </p:clrMapOvr>
</p:sld>
</file>

<file path=ppt/theme/theme1.xml><?xml version="1.0" encoding="utf-8"?>
<a:theme xmlns:a="http://schemas.openxmlformats.org/drawingml/2006/main" name="E-Commerce Business Plan By Slidesgo">
  <a:themeElements>
    <a:clrScheme name="Simple Light">
      <a:dk1>
        <a:srgbClr val="000000"/>
      </a:dk1>
      <a:lt1>
        <a:srgbClr val="FFFFFF"/>
      </a:lt1>
      <a:dk2>
        <a:srgbClr val="595959"/>
      </a:dk2>
      <a:lt2>
        <a:srgbClr val="EEEEEE"/>
      </a:lt2>
      <a:accent1>
        <a:srgbClr val="EF7B7E"/>
      </a:accent1>
      <a:accent2>
        <a:srgbClr val="313265"/>
      </a:accent2>
      <a:accent3>
        <a:srgbClr val="1E1C40"/>
      </a:accent3>
      <a:accent4>
        <a:srgbClr val="EF7B7E"/>
      </a:accent4>
      <a:accent5>
        <a:srgbClr val="313265"/>
      </a:accent5>
      <a:accent6>
        <a:srgbClr val="1E1C4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TotalTime>
  <Words>684</Words>
  <Application>Microsoft Office PowerPoint</Application>
  <PresentationFormat>On-screen Show (16:9)</PresentationFormat>
  <Paragraphs>77</Paragraphs>
  <Slides>19</Slides>
  <Notes>19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19</vt:i4>
      </vt:variant>
    </vt:vector>
  </HeadingPairs>
  <TitlesOfParts>
    <vt:vector size="28" baseType="lpstr">
      <vt:lpstr>Times New Roman</vt:lpstr>
      <vt:lpstr>Proxima Nova</vt:lpstr>
      <vt:lpstr>Oswald</vt:lpstr>
      <vt:lpstr>Roboto</vt:lpstr>
      <vt:lpstr>Arial</vt:lpstr>
      <vt:lpstr>Raleway</vt:lpstr>
      <vt:lpstr>Proxima Nova Semibold</vt:lpstr>
      <vt:lpstr>E-Commerce Business Plan By Slidesgo</vt:lpstr>
      <vt:lpstr>Slidesgo Final Pages</vt:lpstr>
      <vt:lpstr>XÂY DỰNG WEBSITE  QUẢN LÝ BÁN  THIẾT BỊ ĐEO THÔNG MINH</vt:lpstr>
      <vt:lpstr>Danh sách thành viên </vt:lpstr>
      <vt:lpstr>01</vt:lpstr>
      <vt:lpstr>01</vt:lpstr>
      <vt:lpstr>1. Thực trạng nhu cầu về thiết bị đeo thông minh</vt:lpstr>
      <vt:lpstr>Công ty cổ phần thương mại ANDIN</vt:lpstr>
      <vt:lpstr>PowerPoint Presentation</vt:lpstr>
      <vt:lpstr>02</vt:lpstr>
      <vt:lpstr>Khảo sát các website hiện tại đang bán thiết bị đeo thông minh</vt:lpstr>
      <vt:lpstr>Lựa chọn công nghệ:</vt:lpstr>
      <vt:lpstr>03</vt:lpstr>
      <vt:lpstr>Sơ đồ phân rã chức năng</vt:lpstr>
      <vt:lpstr>Workflow chính của hệ thống website</vt:lpstr>
      <vt:lpstr>Biểu đồ usecase</vt:lpstr>
      <vt:lpstr>Biểu đồ lớp</vt:lpstr>
      <vt:lpstr>Biểu đồ cơ sở dữ liệu</vt:lpstr>
      <vt:lpstr>04</vt:lpstr>
      <vt:lpstr>Giao diện chương trình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WEBSITE  QUẢN LÝ BÁN  THIẾT BỊ ĐEO THÔNG MINH</dc:title>
  <cp:lastModifiedBy>Hào Phạm</cp:lastModifiedBy>
  <cp:revision>22</cp:revision>
  <dcterms:modified xsi:type="dcterms:W3CDTF">2024-04-18T06:21:46Z</dcterms:modified>
</cp:coreProperties>
</file>